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notesMasterIdLst>
    <p:notesMasterId r:id="rId4"/>
  </p:notesMasterIdLst>
  <p:sldIdLst>
    <p:sldId id="259" r:id="rId2"/>
    <p:sldId id="4102" r:id="rId3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808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EBF1D8-C655-453A-A70A-A5155CB61829}" v="5" dt="2026-11-02T04:16:49.2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8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8F173-C63D-4EB8-8E3A-0FDDEF249257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E1012-2254-4C24-9080-5B8260E6B0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0437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45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8385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82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82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706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597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001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04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2033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3656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8742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1989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477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CF5D3F-FA63-474B-85C5-1C9924C5A51B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D823D4-5561-449A-9320-61775D7E3B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267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AC44A-6E93-E15E-A156-467F82B40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49">
            <a:extLst>
              <a:ext uri="{FF2B5EF4-FFF2-40B4-BE49-F238E27FC236}">
                <a16:creationId xmlns:a16="http://schemas.microsoft.com/office/drawing/2014/main" id="{AC91C29B-B918-7FC3-C551-61E2F50CB7C3}"/>
              </a:ext>
            </a:extLst>
          </p:cNvPr>
          <p:cNvSpPr/>
          <p:nvPr/>
        </p:nvSpPr>
        <p:spPr>
          <a:xfrm>
            <a:off x="6478263" y="7767627"/>
            <a:ext cx="6329858" cy="152358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36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D03154-6F46-86A8-97AD-78E9265EC905}"/>
              </a:ext>
            </a:extLst>
          </p:cNvPr>
          <p:cNvGrpSpPr/>
          <p:nvPr/>
        </p:nvGrpSpPr>
        <p:grpSpPr>
          <a:xfrm>
            <a:off x="431078" y="3014976"/>
            <a:ext cx="11892895" cy="1616771"/>
            <a:chOff x="2005356" y="2898677"/>
            <a:chExt cx="9972073" cy="1616771"/>
          </a:xfrm>
          <a:noFill/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C0CF586-068F-3338-8C41-3EF441F800C4}"/>
                </a:ext>
              </a:extLst>
            </p:cNvPr>
            <p:cNvSpPr/>
            <p:nvPr/>
          </p:nvSpPr>
          <p:spPr>
            <a:xfrm>
              <a:off x="2005356" y="3219448"/>
              <a:ext cx="9972073" cy="129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4" spcCol="180000" rtlCol="0" anchor="t"/>
            <a:lstStyle/>
            <a:p>
              <a:pPr algn="ctr">
                <a:lnSpc>
                  <a:spcPts val="1500"/>
                </a:lnSpc>
                <a:spcAft>
                  <a:spcPts val="600"/>
                </a:spcAft>
              </a:pPr>
              <a:r>
                <a:rPr lang="en-AU" sz="1200" b="1" dirty="0">
                  <a:solidFill>
                    <a:schemeClr val="tx2"/>
                  </a:solidFill>
                  <a:cs typeface="Calibri" panose="020F0502020204030204" pitchFamily="34" charset="0"/>
                </a:rPr>
                <a:t>Strengthen representation</a:t>
              </a:r>
            </a:p>
            <a:p>
              <a:pPr>
                <a:lnSpc>
                  <a:spcPts val="1500"/>
                </a:lnSpc>
                <a:spcAft>
                  <a:spcPts val="600"/>
                </a:spcAft>
              </a:pPr>
              <a:r>
                <a:rPr lang="en-AU" sz="1200" dirty="0">
                  <a:solidFill>
                    <a:schemeClr val="bg2">
                      <a:lumMod val="25000"/>
                    </a:schemeClr>
                  </a:solidFill>
                  <a:cs typeface="Calibri" panose="020F0502020204030204" pitchFamily="34" charset="0"/>
                </a:rPr>
                <a:t>Provide a strong collective voice by identifying, testing and communicating shared sector priorities and perspectives to government, Defence and other stakeholders.</a:t>
              </a:r>
              <a:endParaRPr lang="en-AU" sz="1200" dirty="0">
                <a:solidFill>
                  <a:schemeClr val="tx2"/>
                </a:solidFill>
                <a:cs typeface="Calibri" panose="020F0502020204030204" pitchFamily="34" charset="0"/>
              </a:endParaRPr>
            </a:p>
            <a:p>
              <a:pPr algn="ctr">
                <a:lnSpc>
                  <a:spcPts val="1500"/>
                </a:lnSpc>
                <a:spcAft>
                  <a:spcPts val="600"/>
                </a:spcAft>
              </a:pPr>
              <a:r>
                <a:rPr lang="en-AU" sz="1200" b="1" dirty="0">
                  <a:solidFill>
                    <a:schemeClr val="tx2"/>
                  </a:solidFill>
                  <a:cs typeface="Calibri" panose="020F0502020204030204" pitchFamily="34" charset="0"/>
                </a:rPr>
                <a:t>Improve collaboration</a:t>
              </a:r>
            </a:p>
            <a:p>
              <a:pPr>
                <a:lnSpc>
                  <a:spcPts val="1500"/>
                </a:lnSpc>
                <a:spcAft>
                  <a:spcPts val="600"/>
                </a:spcAft>
              </a:pPr>
              <a:r>
                <a:rPr lang="en-AU" sz="1200" dirty="0">
                  <a:solidFill>
                    <a:schemeClr val="bg2">
                      <a:lumMod val="25000"/>
                    </a:schemeClr>
                  </a:solidFill>
                  <a:cs typeface="Calibri" panose="020F0502020204030204" pitchFamily="34" charset="0"/>
                </a:rPr>
                <a:t>Enable organisations to come together to share information and expertise, develop practical solutions and work collectively on challenges affecting veterans and families.</a:t>
              </a:r>
              <a:endParaRPr lang="en-AU" sz="1200" dirty="0">
                <a:solidFill>
                  <a:schemeClr val="tx2"/>
                </a:solidFill>
                <a:cs typeface="Calibri" panose="020F0502020204030204" pitchFamily="34" charset="0"/>
              </a:endParaRPr>
            </a:p>
            <a:p>
              <a:pPr algn="ctr">
                <a:lnSpc>
                  <a:spcPts val="1500"/>
                </a:lnSpc>
                <a:spcAft>
                  <a:spcPts val="600"/>
                </a:spcAft>
              </a:pPr>
              <a:r>
                <a:rPr lang="en-AU" sz="1200" b="1" dirty="0">
                  <a:solidFill>
                    <a:schemeClr val="tx2"/>
                  </a:solidFill>
                  <a:cs typeface="Calibri" panose="020F0502020204030204" pitchFamily="34" charset="0"/>
                </a:rPr>
                <a:t>Build capability</a:t>
              </a:r>
            </a:p>
            <a:p>
              <a:pPr>
                <a:lnSpc>
                  <a:spcPts val="1500"/>
                </a:lnSpc>
                <a:spcAft>
                  <a:spcPts val="600"/>
                </a:spcAft>
              </a:pPr>
              <a:r>
                <a:rPr lang="en-AU" sz="1200" dirty="0">
                  <a:solidFill>
                    <a:schemeClr val="bg2">
                      <a:lumMod val="25000"/>
                    </a:schemeClr>
                  </a:solidFill>
                  <a:cs typeface="Calibri" panose="020F0502020204030204" pitchFamily="34" charset="0"/>
                </a:rPr>
                <a:t>Strengthen capability across the veteran support sector through improved governance, standards, professional development, shared resources and communities of practice.</a:t>
              </a:r>
              <a:endParaRPr lang="en-AU" sz="1200" dirty="0">
                <a:solidFill>
                  <a:schemeClr val="tx2"/>
                </a:solidFill>
                <a:cs typeface="Calibri" panose="020F0502020204030204" pitchFamily="34" charset="0"/>
              </a:endParaRPr>
            </a:p>
            <a:p>
              <a:pPr algn="ctr">
                <a:lnSpc>
                  <a:spcPts val="1500"/>
                </a:lnSpc>
                <a:spcAft>
                  <a:spcPts val="600"/>
                </a:spcAft>
              </a:pPr>
              <a:r>
                <a:rPr lang="en-AU" sz="1200" b="1" dirty="0">
                  <a:solidFill>
                    <a:schemeClr val="tx2"/>
                  </a:solidFill>
                  <a:cs typeface="Calibri" panose="020F0502020204030204" pitchFamily="34" charset="0"/>
                </a:rPr>
                <a:t>Improve influence</a:t>
              </a:r>
            </a:p>
            <a:p>
              <a:pPr>
                <a:lnSpc>
                  <a:spcPts val="1500"/>
                </a:lnSpc>
                <a:spcAft>
                  <a:spcPts val="600"/>
                </a:spcAft>
              </a:pPr>
              <a:r>
                <a:rPr lang="en-AU" sz="1200" dirty="0">
                  <a:solidFill>
                    <a:schemeClr val="bg2">
                      <a:lumMod val="25000"/>
                    </a:schemeClr>
                  </a:solidFill>
                  <a:cs typeface="Calibri" panose="020F0502020204030204" pitchFamily="34" charset="0"/>
                </a:rPr>
                <a:t>Drive better outcomes for veterans and families by connecting lived experience, sector expertise, research and evidence to inform policy, programs, reform and public understanding.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9FCDA54-6794-BBF6-0473-4778BCECFCE4}"/>
                </a:ext>
              </a:extLst>
            </p:cNvPr>
            <p:cNvSpPr txBox="1"/>
            <p:nvPr/>
          </p:nvSpPr>
          <p:spPr>
            <a:xfrm>
              <a:off x="6195703" y="2898677"/>
              <a:ext cx="1630412" cy="2978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>
                <a:defRPr lang="en-US"/>
              </a:defPPr>
              <a:lvl1pPr indent="0">
                <a:buNone/>
                <a:defRPr sz="1400" b="1">
                  <a:solidFill>
                    <a:srgbClr val="223C72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pPr algn="ctr"/>
              <a:r>
                <a:rPr lang="en-AU" sz="1600">
                  <a:solidFill>
                    <a:schemeClr val="bg2">
                      <a:lumMod val="25000"/>
                    </a:schemeClr>
                  </a:solidFill>
                  <a:latin typeface="+mn-lt"/>
                </a:rPr>
                <a:t>Objectives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5428335-8846-EE66-65F5-D805E23F0901}"/>
              </a:ext>
            </a:extLst>
          </p:cNvPr>
          <p:cNvGrpSpPr/>
          <p:nvPr/>
        </p:nvGrpSpPr>
        <p:grpSpPr>
          <a:xfrm>
            <a:off x="-10" y="0"/>
            <a:ext cx="12814654" cy="9601200"/>
            <a:chOff x="-5" y="0"/>
            <a:chExt cx="6864993" cy="990600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AF6B8F7-B937-C743-3E9E-E1BF99807637}"/>
                </a:ext>
              </a:extLst>
            </p:cNvPr>
            <p:cNvSpPr/>
            <p:nvPr/>
          </p:nvSpPr>
          <p:spPr>
            <a:xfrm>
              <a:off x="3470498" y="5058878"/>
              <a:ext cx="3394490" cy="289515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9B8DB61-685C-2253-B540-E068E7D0C050}"/>
                </a:ext>
              </a:extLst>
            </p:cNvPr>
            <p:cNvSpPr/>
            <p:nvPr/>
          </p:nvSpPr>
          <p:spPr>
            <a:xfrm>
              <a:off x="-2" y="1302754"/>
              <a:ext cx="6858000" cy="1507277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  <p:sp>
          <p:nvSpPr>
            <p:cNvPr id="22" name="Flowchart: Manual Input 19">
              <a:extLst>
                <a:ext uri="{FF2B5EF4-FFF2-40B4-BE49-F238E27FC236}">
                  <a16:creationId xmlns:a16="http://schemas.microsoft.com/office/drawing/2014/main" id="{9E06AFB0-98CF-EBB9-D77A-EEF30D029F70}"/>
                </a:ext>
              </a:extLst>
            </p:cNvPr>
            <p:cNvSpPr/>
            <p:nvPr/>
          </p:nvSpPr>
          <p:spPr>
            <a:xfrm rot="5400000">
              <a:off x="-294726" y="1597478"/>
              <a:ext cx="1596160" cy="1006714"/>
            </a:xfrm>
            <a:custGeom>
              <a:avLst/>
              <a:gdLst>
                <a:gd name="csX0" fmla="*/ 0 w 10000"/>
                <a:gd name="csY0" fmla="*/ 2000 h 10000"/>
                <a:gd name="csX1" fmla="*/ 10000 w 10000"/>
                <a:gd name="csY1" fmla="*/ 0 h 10000"/>
                <a:gd name="csX2" fmla="*/ 10000 w 10000"/>
                <a:gd name="csY2" fmla="*/ 10000 h 10000"/>
                <a:gd name="csX3" fmla="*/ 0 w 10000"/>
                <a:gd name="csY3" fmla="*/ 10000 h 10000"/>
                <a:gd name="csX4" fmla="*/ 0 w 10000"/>
                <a:gd name="csY4" fmla="*/ 2000 h 10000"/>
                <a:gd name="csX0" fmla="*/ 0 w 10112"/>
                <a:gd name="csY0" fmla="*/ 5829 h 10000"/>
                <a:gd name="csX1" fmla="*/ 10112 w 10112"/>
                <a:gd name="csY1" fmla="*/ 0 h 10000"/>
                <a:gd name="csX2" fmla="*/ 10112 w 10112"/>
                <a:gd name="csY2" fmla="*/ 10000 h 10000"/>
                <a:gd name="csX3" fmla="*/ 112 w 10112"/>
                <a:gd name="csY3" fmla="*/ 10000 h 10000"/>
                <a:gd name="csX4" fmla="*/ 0 w 10112"/>
                <a:gd name="csY4" fmla="*/ 5829 h 10000"/>
                <a:gd name="csX0" fmla="*/ 125 w 10005"/>
                <a:gd name="csY0" fmla="*/ 5067 h 10000"/>
                <a:gd name="csX1" fmla="*/ 10005 w 10005"/>
                <a:gd name="csY1" fmla="*/ 0 h 10000"/>
                <a:gd name="csX2" fmla="*/ 10005 w 10005"/>
                <a:gd name="csY2" fmla="*/ 10000 h 10000"/>
                <a:gd name="csX3" fmla="*/ 5 w 10005"/>
                <a:gd name="csY3" fmla="*/ 10000 h 10000"/>
                <a:gd name="csX4" fmla="*/ 125 w 10005"/>
                <a:gd name="csY4" fmla="*/ 5067 h 10000"/>
                <a:gd name="csX0" fmla="*/ 0 w 10054"/>
                <a:gd name="csY0" fmla="*/ 5130 h 10000"/>
                <a:gd name="csX1" fmla="*/ 10054 w 10054"/>
                <a:gd name="csY1" fmla="*/ 0 h 10000"/>
                <a:gd name="csX2" fmla="*/ 10054 w 10054"/>
                <a:gd name="csY2" fmla="*/ 10000 h 10000"/>
                <a:gd name="csX3" fmla="*/ 54 w 10054"/>
                <a:gd name="csY3" fmla="*/ 10000 h 10000"/>
                <a:gd name="csX4" fmla="*/ 0 w 10054"/>
                <a:gd name="csY4" fmla="*/ 5130 h 10000"/>
                <a:gd name="csX0" fmla="*/ 0 w 10054"/>
                <a:gd name="csY0" fmla="*/ 5130 h 10000"/>
                <a:gd name="csX1" fmla="*/ 10054 w 10054"/>
                <a:gd name="csY1" fmla="*/ 0 h 10000"/>
                <a:gd name="csX2" fmla="*/ 10054 w 10054"/>
                <a:gd name="csY2" fmla="*/ 10000 h 10000"/>
                <a:gd name="csX3" fmla="*/ 26 w 10054"/>
                <a:gd name="csY3" fmla="*/ 9973 h 10000"/>
                <a:gd name="csX4" fmla="*/ 0 w 10054"/>
                <a:gd name="csY4" fmla="*/ 5130 h 1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054" h="10000">
                  <a:moveTo>
                    <a:pt x="0" y="5130"/>
                  </a:moveTo>
                  <a:lnTo>
                    <a:pt x="10054" y="0"/>
                  </a:lnTo>
                  <a:lnTo>
                    <a:pt x="10054" y="10000"/>
                  </a:lnTo>
                  <a:lnTo>
                    <a:pt x="26" y="9973"/>
                  </a:lnTo>
                  <a:cubicBezTo>
                    <a:pt x="-11" y="8583"/>
                    <a:pt x="37" y="6520"/>
                    <a:pt x="0" y="513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5534627-22E2-2855-9326-C42923864C0F}"/>
                </a:ext>
              </a:extLst>
            </p:cNvPr>
            <p:cNvSpPr txBox="1"/>
            <p:nvPr/>
          </p:nvSpPr>
          <p:spPr>
            <a:xfrm>
              <a:off x="73956" y="174162"/>
              <a:ext cx="6710084" cy="11701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4135" b="1">
                  <a:solidFill>
                    <a:srgbClr val="002060"/>
                  </a:solidFill>
                  <a:cs typeface="Calibri" panose="020F0502020204030204" pitchFamily="34" charset="0"/>
                </a:rPr>
                <a:t>BUSINESS PLAN AT A GLANCE</a:t>
              </a:r>
            </a:p>
            <a:p>
              <a:pPr algn="ctr" defTabSz="853409">
                <a:defRPr/>
              </a:pPr>
              <a:r>
                <a:rPr lang="en-AU" sz="2068">
                  <a:solidFill>
                    <a:srgbClr val="008080"/>
                  </a:solidFill>
                  <a:ea typeface="Roboto Slab" pitchFamily="2" charset="0"/>
                  <a:cs typeface="Calibri" panose="020F0502020204030204" pitchFamily="34" charset="0"/>
                </a:rPr>
                <a:t>National Peak Body for Veteran Serving Organisations</a:t>
              </a:r>
            </a:p>
          </p:txBody>
        </p:sp>
        <p:sp>
          <p:nvSpPr>
            <p:cNvPr id="43" name="Flowchart: Manual Input 19">
              <a:extLst>
                <a:ext uri="{FF2B5EF4-FFF2-40B4-BE49-F238E27FC236}">
                  <a16:creationId xmlns:a16="http://schemas.microsoft.com/office/drawing/2014/main" id="{FB258F74-F763-3DEA-5AA9-55497CDB78F5}"/>
                </a:ext>
              </a:extLst>
            </p:cNvPr>
            <p:cNvSpPr/>
            <p:nvPr/>
          </p:nvSpPr>
          <p:spPr>
            <a:xfrm rot="5400000">
              <a:off x="-234942" y="2332678"/>
              <a:ext cx="1219234" cy="749360"/>
            </a:xfrm>
            <a:custGeom>
              <a:avLst/>
              <a:gdLst>
                <a:gd name="csX0" fmla="*/ 0 w 10000"/>
                <a:gd name="csY0" fmla="*/ 2000 h 10000"/>
                <a:gd name="csX1" fmla="*/ 10000 w 10000"/>
                <a:gd name="csY1" fmla="*/ 0 h 10000"/>
                <a:gd name="csX2" fmla="*/ 10000 w 10000"/>
                <a:gd name="csY2" fmla="*/ 10000 h 10000"/>
                <a:gd name="csX3" fmla="*/ 0 w 10000"/>
                <a:gd name="csY3" fmla="*/ 10000 h 10000"/>
                <a:gd name="csX4" fmla="*/ 0 w 10000"/>
                <a:gd name="csY4" fmla="*/ 2000 h 10000"/>
                <a:gd name="csX0" fmla="*/ 0 w 10112"/>
                <a:gd name="csY0" fmla="*/ 5829 h 10000"/>
                <a:gd name="csX1" fmla="*/ 10112 w 10112"/>
                <a:gd name="csY1" fmla="*/ 0 h 10000"/>
                <a:gd name="csX2" fmla="*/ 10112 w 10112"/>
                <a:gd name="csY2" fmla="*/ 10000 h 10000"/>
                <a:gd name="csX3" fmla="*/ 112 w 10112"/>
                <a:gd name="csY3" fmla="*/ 10000 h 10000"/>
                <a:gd name="csX4" fmla="*/ 0 w 10112"/>
                <a:gd name="csY4" fmla="*/ 5829 h 10000"/>
                <a:gd name="csX0" fmla="*/ 125 w 10005"/>
                <a:gd name="csY0" fmla="*/ 5067 h 10000"/>
                <a:gd name="csX1" fmla="*/ 10005 w 10005"/>
                <a:gd name="csY1" fmla="*/ 0 h 10000"/>
                <a:gd name="csX2" fmla="*/ 10005 w 10005"/>
                <a:gd name="csY2" fmla="*/ 10000 h 10000"/>
                <a:gd name="csX3" fmla="*/ 5 w 10005"/>
                <a:gd name="csY3" fmla="*/ 10000 h 10000"/>
                <a:gd name="csX4" fmla="*/ 125 w 10005"/>
                <a:gd name="csY4" fmla="*/ 5067 h 10000"/>
                <a:gd name="csX0" fmla="*/ 0 w 10054"/>
                <a:gd name="csY0" fmla="*/ 5130 h 10000"/>
                <a:gd name="csX1" fmla="*/ 10054 w 10054"/>
                <a:gd name="csY1" fmla="*/ 0 h 10000"/>
                <a:gd name="csX2" fmla="*/ 10054 w 10054"/>
                <a:gd name="csY2" fmla="*/ 10000 h 10000"/>
                <a:gd name="csX3" fmla="*/ 54 w 10054"/>
                <a:gd name="csY3" fmla="*/ 10000 h 10000"/>
                <a:gd name="csX4" fmla="*/ 0 w 10054"/>
                <a:gd name="csY4" fmla="*/ 5130 h 10000"/>
                <a:gd name="csX0" fmla="*/ 0 w 10054"/>
                <a:gd name="csY0" fmla="*/ 5130 h 10000"/>
                <a:gd name="csX1" fmla="*/ 10054 w 10054"/>
                <a:gd name="csY1" fmla="*/ 0 h 10000"/>
                <a:gd name="csX2" fmla="*/ 10054 w 10054"/>
                <a:gd name="csY2" fmla="*/ 10000 h 10000"/>
                <a:gd name="csX3" fmla="*/ 26 w 10054"/>
                <a:gd name="csY3" fmla="*/ 9973 h 10000"/>
                <a:gd name="csX4" fmla="*/ 0 w 10054"/>
                <a:gd name="csY4" fmla="*/ 5130 h 1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054" h="10000">
                  <a:moveTo>
                    <a:pt x="0" y="5130"/>
                  </a:moveTo>
                  <a:lnTo>
                    <a:pt x="10054" y="0"/>
                  </a:lnTo>
                  <a:lnTo>
                    <a:pt x="10054" y="10000"/>
                  </a:lnTo>
                  <a:lnTo>
                    <a:pt x="26" y="9973"/>
                  </a:lnTo>
                  <a:cubicBezTo>
                    <a:pt x="-11" y="8583"/>
                    <a:pt x="37" y="6520"/>
                    <a:pt x="0" y="513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CECBA7A-7DB4-00DD-14C2-8830F8DFDE0E}"/>
                </a:ext>
              </a:extLst>
            </p:cNvPr>
            <p:cNvSpPr/>
            <p:nvPr/>
          </p:nvSpPr>
          <p:spPr>
            <a:xfrm>
              <a:off x="147916" y="174162"/>
              <a:ext cx="6562166" cy="955767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88232E3-1DAE-382E-E604-E3A1E2DD9ACC}"/>
                </a:ext>
              </a:extLst>
            </p:cNvPr>
            <p:cNvCxnSpPr>
              <a:cxnSpLocks/>
            </p:cNvCxnSpPr>
            <p:nvPr/>
          </p:nvCxnSpPr>
          <p:spPr>
            <a:xfrm>
              <a:off x="351000" y="4964948"/>
              <a:ext cx="6156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3548245-ACD5-163D-4460-5854A74D22B9}"/>
                </a:ext>
              </a:extLst>
            </p:cNvPr>
            <p:cNvSpPr/>
            <p:nvPr/>
          </p:nvSpPr>
          <p:spPr>
            <a:xfrm>
              <a:off x="0" y="0"/>
              <a:ext cx="6858000" cy="9906000"/>
            </a:xfrm>
            <a:prstGeom prst="rect">
              <a:avLst/>
            </a:prstGeom>
            <a:noFill/>
            <a:ln w="3175">
              <a:solidFill>
                <a:srgbClr val="008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309A857-8375-4E0A-311E-853D0F516F70}"/>
              </a:ext>
            </a:extLst>
          </p:cNvPr>
          <p:cNvSpPr txBox="1"/>
          <p:nvPr/>
        </p:nvSpPr>
        <p:spPr>
          <a:xfrm>
            <a:off x="3209109" y="2080126"/>
            <a:ext cx="9019621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AU" sz="1600">
                <a:solidFill>
                  <a:schemeClr val="bg1"/>
                </a:solidFill>
                <a:cs typeface="Calibri" panose="020F0502020204030204" pitchFamily="34" charset="0"/>
              </a:rPr>
              <a:t>To connect, strengthen and represent the veteran-serving sector through collaboration, capability development, shared learning and informed policy engagement.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8C2558-91BF-77C9-9775-AF28F5E7C3CE}"/>
              </a:ext>
            </a:extLst>
          </p:cNvPr>
          <p:cNvSpPr txBox="1"/>
          <p:nvPr/>
        </p:nvSpPr>
        <p:spPr>
          <a:xfrm>
            <a:off x="1777886" y="1505480"/>
            <a:ext cx="1260000" cy="297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AU" sz="1600" b="1">
                <a:solidFill>
                  <a:schemeClr val="bg1"/>
                </a:solidFill>
                <a:cs typeface="Calibri" panose="020F0502020204030204" pitchFamily="34" charset="0"/>
              </a:rPr>
              <a:t>Purpose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282844-F812-285F-0796-9AA0C276F211}"/>
              </a:ext>
            </a:extLst>
          </p:cNvPr>
          <p:cNvSpPr txBox="1"/>
          <p:nvPr/>
        </p:nvSpPr>
        <p:spPr>
          <a:xfrm>
            <a:off x="1777886" y="2084292"/>
            <a:ext cx="1260000" cy="297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AU" sz="1600" b="1">
                <a:solidFill>
                  <a:schemeClr val="bg1"/>
                </a:solidFill>
                <a:cs typeface="Calibri" panose="020F0502020204030204" pitchFamily="34" charset="0"/>
              </a:rPr>
              <a:t>Mission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963EA-673C-B790-E414-71B811EA55F7}"/>
              </a:ext>
            </a:extLst>
          </p:cNvPr>
          <p:cNvSpPr txBox="1"/>
          <p:nvPr/>
        </p:nvSpPr>
        <p:spPr>
          <a:xfrm>
            <a:off x="3209109" y="1505480"/>
            <a:ext cx="9019621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US" sz="1600">
                <a:solidFill>
                  <a:schemeClr val="bg1"/>
                </a:solidFill>
                <a:cs typeface="Calibri" panose="020F0502020204030204" pitchFamily="34" charset="0"/>
              </a:rPr>
              <a:t>To improve awareness, access and quality of support available to Australian veterans and families of veterans.</a:t>
            </a:r>
            <a:endParaRPr lang="en-AU" sz="160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54F7A4F-6AB2-3138-79F6-7CD46597C61E}"/>
              </a:ext>
            </a:extLst>
          </p:cNvPr>
          <p:cNvSpPr/>
          <p:nvPr/>
        </p:nvSpPr>
        <p:spPr>
          <a:xfrm>
            <a:off x="2" y="4903220"/>
            <a:ext cx="6323337" cy="4387988"/>
          </a:xfrm>
          <a:prstGeom prst="rect">
            <a:avLst/>
          </a:prstGeom>
          <a:solidFill>
            <a:srgbClr val="009999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360"/>
          </a:p>
        </p:txBody>
      </p:sp>
      <p:sp>
        <p:nvSpPr>
          <p:cNvPr id="78" name="Text 27">
            <a:extLst>
              <a:ext uri="{FF2B5EF4-FFF2-40B4-BE49-F238E27FC236}">
                <a16:creationId xmlns:a16="http://schemas.microsoft.com/office/drawing/2014/main" id="{5680E76A-A939-C43E-2D46-92E1972A3C7E}"/>
              </a:ext>
            </a:extLst>
          </p:cNvPr>
          <p:cNvSpPr/>
          <p:nvPr/>
        </p:nvSpPr>
        <p:spPr>
          <a:xfrm>
            <a:off x="6696015" y="7802373"/>
            <a:ext cx="3154679" cy="2654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chemeClr val="tx2"/>
                </a:solidFill>
                <a:cs typeface="Calibri" panose="020F0502020204030204" pitchFamily="34" charset="0"/>
              </a:rPr>
              <a:t>Governance</a:t>
            </a:r>
            <a:endParaRPr lang="en-US" sz="160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97" name="Text 27">
            <a:extLst>
              <a:ext uri="{FF2B5EF4-FFF2-40B4-BE49-F238E27FC236}">
                <a16:creationId xmlns:a16="http://schemas.microsoft.com/office/drawing/2014/main" id="{5F57A5D2-D04C-F926-C1FE-7AA198449E93}"/>
              </a:ext>
            </a:extLst>
          </p:cNvPr>
          <p:cNvSpPr/>
          <p:nvPr/>
        </p:nvSpPr>
        <p:spPr>
          <a:xfrm>
            <a:off x="6696015" y="5076932"/>
            <a:ext cx="3154679" cy="2654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chemeClr val="tx2"/>
                </a:solidFill>
                <a:cs typeface="Calibri" panose="020F0502020204030204" pitchFamily="34" charset="0"/>
              </a:rPr>
              <a:t>Peak Body membership model</a:t>
            </a:r>
            <a:endParaRPr lang="en-US" sz="160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69E6FB23-0E92-DC33-6AAB-5EBCCAC9E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902" y="5235390"/>
            <a:ext cx="3154679" cy="2391047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E6AEAA29-BF0E-610C-01CA-FA22CC8E5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9011" y="5076090"/>
            <a:ext cx="3313323" cy="2650658"/>
          </a:xfrm>
          <a:prstGeom prst="rect">
            <a:avLst/>
          </a:prstGeom>
        </p:spPr>
      </p:pic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48F68C24-D4A1-7A4B-43EE-173480F4791F}"/>
              </a:ext>
            </a:extLst>
          </p:cNvPr>
          <p:cNvCxnSpPr>
            <a:cxnSpLocks/>
          </p:cNvCxnSpPr>
          <p:nvPr/>
        </p:nvCxnSpPr>
        <p:spPr>
          <a:xfrm>
            <a:off x="588811" y="2941516"/>
            <a:ext cx="114912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2" name="Picture 151">
            <a:extLst>
              <a:ext uri="{FF2B5EF4-FFF2-40B4-BE49-F238E27FC236}">
                <a16:creationId xmlns:a16="http://schemas.microsoft.com/office/drawing/2014/main" id="{406EB6D6-8C85-01C3-A994-BB8462662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6016" y="7906640"/>
            <a:ext cx="5627957" cy="1317820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7B031A4D-DB87-7407-55D1-15586F53D2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99" y="5613005"/>
            <a:ext cx="5246276" cy="3318197"/>
          </a:xfrm>
          <a:prstGeom prst="rect">
            <a:avLst/>
          </a:prstGeom>
        </p:spPr>
      </p:pic>
      <p:sp>
        <p:nvSpPr>
          <p:cNvPr id="171" name="Text 27">
            <a:extLst>
              <a:ext uri="{FF2B5EF4-FFF2-40B4-BE49-F238E27FC236}">
                <a16:creationId xmlns:a16="http://schemas.microsoft.com/office/drawing/2014/main" id="{DA1F3589-BA35-9EBA-0993-BBF024920435}"/>
              </a:ext>
            </a:extLst>
          </p:cNvPr>
          <p:cNvSpPr/>
          <p:nvPr/>
        </p:nvSpPr>
        <p:spPr>
          <a:xfrm>
            <a:off x="431078" y="5076090"/>
            <a:ext cx="3154679" cy="2654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chemeClr val="tx2"/>
                </a:solidFill>
                <a:cs typeface="Calibri" panose="020F0502020204030204" pitchFamily="34" charset="0"/>
              </a:rPr>
              <a:t>What the Peak Body will do</a:t>
            </a:r>
            <a:endParaRPr lang="en-US" sz="160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D2814C-8F2F-9A1A-82CF-8B0CEB1AB44A}"/>
              </a:ext>
            </a:extLst>
          </p:cNvPr>
          <p:cNvSpPr txBox="1"/>
          <p:nvPr/>
        </p:nvSpPr>
        <p:spPr>
          <a:xfrm rot="16200000">
            <a:off x="11558626" y="8171209"/>
            <a:ext cx="21684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Last updated: 13 August 2026</a:t>
            </a:r>
          </a:p>
        </p:txBody>
      </p:sp>
    </p:spTree>
    <p:extLst>
      <p:ext uri="{BB962C8B-B14F-4D97-AF65-F5344CB8AC3E}">
        <p14:creationId xmlns:p14="http://schemas.microsoft.com/office/powerpoint/2010/main" val="1600239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04CE5-3A3B-8DC2-39E8-1463F994C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161C52B-D9A0-A699-A5BA-4DD0ADCF3763}"/>
              </a:ext>
            </a:extLst>
          </p:cNvPr>
          <p:cNvSpPr/>
          <p:nvPr/>
        </p:nvSpPr>
        <p:spPr>
          <a:xfrm>
            <a:off x="2" y="2892371"/>
            <a:ext cx="6323337" cy="6398837"/>
          </a:xfrm>
          <a:prstGeom prst="rect">
            <a:avLst/>
          </a:prstGeom>
          <a:solidFill>
            <a:srgbClr val="009999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5B2F8CFF-98E5-DAD7-69A7-D2D74DCA3400}"/>
              </a:ext>
            </a:extLst>
          </p:cNvPr>
          <p:cNvSpPr/>
          <p:nvPr/>
        </p:nvSpPr>
        <p:spPr>
          <a:xfrm>
            <a:off x="391828" y="7194446"/>
            <a:ext cx="5757740" cy="2036602"/>
          </a:xfrm>
          <a:prstGeom prst="rect">
            <a:avLst/>
          </a:prstGeom>
          <a:solidFill>
            <a:schemeClr val="bg1"/>
          </a:solidFill>
          <a:ln w="3175">
            <a:solidFill>
              <a:srgbClr val="0099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058E69-21BF-0395-0A8A-195D28CA0224}"/>
              </a:ext>
            </a:extLst>
          </p:cNvPr>
          <p:cNvSpPr/>
          <p:nvPr/>
        </p:nvSpPr>
        <p:spPr>
          <a:xfrm>
            <a:off x="6599446" y="1302934"/>
            <a:ext cx="6202154" cy="36014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36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FEF79DC-F9BE-E131-6760-B41A079D86CC}"/>
              </a:ext>
            </a:extLst>
          </p:cNvPr>
          <p:cNvGrpSpPr/>
          <p:nvPr/>
        </p:nvGrpSpPr>
        <p:grpSpPr>
          <a:xfrm>
            <a:off x="-6" y="0"/>
            <a:ext cx="12801606" cy="9601200"/>
            <a:chOff x="-3" y="0"/>
            <a:chExt cx="6858003" cy="990600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01A5B37-8954-D241-04BC-EEEA8C8D6A29}"/>
                </a:ext>
              </a:extLst>
            </p:cNvPr>
            <p:cNvSpPr/>
            <p:nvPr/>
          </p:nvSpPr>
          <p:spPr>
            <a:xfrm>
              <a:off x="3537468" y="6404330"/>
              <a:ext cx="3320532" cy="318183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371B117-1FF8-535B-7271-44D31DC22056}"/>
                </a:ext>
              </a:extLst>
            </p:cNvPr>
            <p:cNvSpPr/>
            <p:nvPr/>
          </p:nvSpPr>
          <p:spPr>
            <a:xfrm>
              <a:off x="-1" y="1344297"/>
              <a:ext cx="924540" cy="1465733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  <p:sp>
          <p:nvSpPr>
            <p:cNvPr id="22" name="Flowchart: Manual Input 19">
              <a:extLst>
                <a:ext uri="{FF2B5EF4-FFF2-40B4-BE49-F238E27FC236}">
                  <a16:creationId xmlns:a16="http://schemas.microsoft.com/office/drawing/2014/main" id="{F71EA9FC-D7A7-1CC3-0578-4C06E87E298E}"/>
                </a:ext>
              </a:extLst>
            </p:cNvPr>
            <p:cNvSpPr/>
            <p:nvPr/>
          </p:nvSpPr>
          <p:spPr>
            <a:xfrm rot="5400000">
              <a:off x="-294726" y="1597478"/>
              <a:ext cx="1596160" cy="1006714"/>
            </a:xfrm>
            <a:custGeom>
              <a:avLst/>
              <a:gdLst>
                <a:gd name="csX0" fmla="*/ 0 w 10000"/>
                <a:gd name="csY0" fmla="*/ 2000 h 10000"/>
                <a:gd name="csX1" fmla="*/ 10000 w 10000"/>
                <a:gd name="csY1" fmla="*/ 0 h 10000"/>
                <a:gd name="csX2" fmla="*/ 10000 w 10000"/>
                <a:gd name="csY2" fmla="*/ 10000 h 10000"/>
                <a:gd name="csX3" fmla="*/ 0 w 10000"/>
                <a:gd name="csY3" fmla="*/ 10000 h 10000"/>
                <a:gd name="csX4" fmla="*/ 0 w 10000"/>
                <a:gd name="csY4" fmla="*/ 2000 h 10000"/>
                <a:gd name="csX0" fmla="*/ 0 w 10112"/>
                <a:gd name="csY0" fmla="*/ 5829 h 10000"/>
                <a:gd name="csX1" fmla="*/ 10112 w 10112"/>
                <a:gd name="csY1" fmla="*/ 0 h 10000"/>
                <a:gd name="csX2" fmla="*/ 10112 w 10112"/>
                <a:gd name="csY2" fmla="*/ 10000 h 10000"/>
                <a:gd name="csX3" fmla="*/ 112 w 10112"/>
                <a:gd name="csY3" fmla="*/ 10000 h 10000"/>
                <a:gd name="csX4" fmla="*/ 0 w 10112"/>
                <a:gd name="csY4" fmla="*/ 5829 h 10000"/>
                <a:gd name="csX0" fmla="*/ 125 w 10005"/>
                <a:gd name="csY0" fmla="*/ 5067 h 10000"/>
                <a:gd name="csX1" fmla="*/ 10005 w 10005"/>
                <a:gd name="csY1" fmla="*/ 0 h 10000"/>
                <a:gd name="csX2" fmla="*/ 10005 w 10005"/>
                <a:gd name="csY2" fmla="*/ 10000 h 10000"/>
                <a:gd name="csX3" fmla="*/ 5 w 10005"/>
                <a:gd name="csY3" fmla="*/ 10000 h 10000"/>
                <a:gd name="csX4" fmla="*/ 125 w 10005"/>
                <a:gd name="csY4" fmla="*/ 5067 h 10000"/>
                <a:gd name="csX0" fmla="*/ 0 w 10054"/>
                <a:gd name="csY0" fmla="*/ 5130 h 10000"/>
                <a:gd name="csX1" fmla="*/ 10054 w 10054"/>
                <a:gd name="csY1" fmla="*/ 0 h 10000"/>
                <a:gd name="csX2" fmla="*/ 10054 w 10054"/>
                <a:gd name="csY2" fmla="*/ 10000 h 10000"/>
                <a:gd name="csX3" fmla="*/ 54 w 10054"/>
                <a:gd name="csY3" fmla="*/ 10000 h 10000"/>
                <a:gd name="csX4" fmla="*/ 0 w 10054"/>
                <a:gd name="csY4" fmla="*/ 5130 h 10000"/>
                <a:gd name="csX0" fmla="*/ 0 w 10054"/>
                <a:gd name="csY0" fmla="*/ 5130 h 10000"/>
                <a:gd name="csX1" fmla="*/ 10054 w 10054"/>
                <a:gd name="csY1" fmla="*/ 0 h 10000"/>
                <a:gd name="csX2" fmla="*/ 10054 w 10054"/>
                <a:gd name="csY2" fmla="*/ 10000 h 10000"/>
                <a:gd name="csX3" fmla="*/ 26 w 10054"/>
                <a:gd name="csY3" fmla="*/ 9973 h 10000"/>
                <a:gd name="csX4" fmla="*/ 0 w 10054"/>
                <a:gd name="csY4" fmla="*/ 5130 h 1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054" h="10000">
                  <a:moveTo>
                    <a:pt x="0" y="5130"/>
                  </a:moveTo>
                  <a:lnTo>
                    <a:pt x="10054" y="0"/>
                  </a:lnTo>
                  <a:lnTo>
                    <a:pt x="10054" y="10000"/>
                  </a:lnTo>
                  <a:lnTo>
                    <a:pt x="26" y="9973"/>
                  </a:lnTo>
                  <a:cubicBezTo>
                    <a:pt x="-11" y="8583"/>
                    <a:pt x="37" y="6520"/>
                    <a:pt x="0" y="513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5816A6F-5B64-1924-1683-7CCC8652A13F}"/>
                </a:ext>
              </a:extLst>
            </p:cNvPr>
            <p:cNvSpPr txBox="1"/>
            <p:nvPr/>
          </p:nvSpPr>
          <p:spPr>
            <a:xfrm>
              <a:off x="73956" y="174162"/>
              <a:ext cx="6710084" cy="11701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4135" b="1">
                  <a:solidFill>
                    <a:srgbClr val="002060"/>
                  </a:solidFill>
                  <a:cs typeface="Calibri" panose="020F0502020204030204" pitchFamily="34" charset="0"/>
                </a:rPr>
                <a:t>BUSINESS PLAN AT A GLANCE</a:t>
              </a:r>
            </a:p>
            <a:p>
              <a:pPr algn="ctr" defTabSz="853409">
                <a:defRPr/>
              </a:pPr>
              <a:r>
                <a:rPr lang="en-AU" sz="2068">
                  <a:solidFill>
                    <a:srgbClr val="008080"/>
                  </a:solidFill>
                  <a:ea typeface="Roboto Slab" pitchFamily="2" charset="0"/>
                  <a:cs typeface="Calibri" panose="020F0502020204030204" pitchFamily="34" charset="0"/>
                </a:rPr>
                <a:t>National Peak Body for Veteran Serving Organisations</a:t>
              </a:r>
            </a:p>
          </p:txBody>
        </p:sp>
        <p:sp>
          <p:nvSpPr>
            <p:cNvPr id="43" name="Flowchart: Manual Input 19">
              <a:extLst>
                <a:ext uri="{FF2B5EF4-FFF2-40B4-BE49-F238E27FC236}">
                  <a16:creationId xmlns:a16="http://schemas.microsoft.com/office/drawing/2014/main" id="{0062D4FE-F19E-ACB6-085F-7624293C6FE2}"/>
                </a:ext>
              </a:extLst>
            </p:cNvPr>
            <p:cNvSpPr/>
            <p:nvPr/>
          </p:nvSpPr>
          <p:spPr>
            <a:xfrm rot="5400000">
              <a:off x="-234937" y="1890330"/>
              <a:ext cx="1219234" cy="749360"/>
            </a:xfrm>
            <a:custGeom>
              <a:avLst/>
              <a:gdLst>
                <a:gd name="csX0" fmla="*/ 0 w 10000"/>
                <a:gd name="csY0" fmla="*/ 2000 h 10000"/>
                <a:gd name="csX1" fmla="*/ 10000 w 10000"/>
                <a:gd name="csY1" fmla="*/ 0 h 10000"/>
                <a:gd name="csX2" fmla="*/ 10000 w 10000"/>
                <a:gd name="csY2" fmla="*/ 10000 h 10000"/>
                <a:gd name="csX3" fmla="*/ 0 w 10000"/>
                <a:gd name="csY3" fmla="*/ 10000 h 10000"/>
                <a:gd name="csX4" fmla="*/ 0 w 10000"/>
                <a:gd name="csY4" fmla="*/ 2000 h 10000"/>
                <a:gd name="csX0" fmla="*/ 0 w 10112"/>
                <a:gd name="csY0" fmla="*/ 5829 h 10000"/>
                <a:gd name="csX1" fmla="*/ 10112 w 10112"/>
                <a:gd name="csY1" fmla="*/ 0 h 10000"/>
                <a:gd name="csX2" fmla="*/ 10112 w 10112"/>
                <a:gd name="csY2" fmla="*/ 10000 h 10000"/>
                <a:gd name="csX3" fmla="*/ 112 w 10112"/>
                <a:gd name="csY3" fmla="*/ 10000 h 10000"/>
                <a:gd name="csX4" fmla="*/ 0 w 10112"/>
                <a:gd name="csY4" fmla="*/ 5829 h 10000"/>
                <a:gd name="csX0" fmla="*/ 125 w 10005"/>
                <a:gd name="csY0" fmla="*/ 5067 h 10000"/>
                <a:gd name="csX1" fmla="*/ 10005 w 10005"/>
                <a:gd name="csY1" fmla="*/ 0 h 10000"/>
                <a:gd name="csX2" fmla="*/ 10005 w 10005"/>
                <a:gd name="csY2" fmla="*/ 10000 h 10000"/>
                <a:gd name="csX3" fmla="*/ 5 w 10005"/>
                <a:gd name="csY3" fmla="*/ 10000 h 10000"/>
                <a:gd name="csX4" fmla="*/ 125 w 10005"/>
                <a:gd name="csY4" fmla="*/ 5067 h 10000"/>
                <a:gd name="csX0" fmla="*/ 0 w 10054"/>
                <a:gd name="csY0" fmla="*/ 5130 h 10000"/>
                <a:gd name="csX1" fmla="*/ 10054 w 10054"/>
                <a:gd name="csY1" fmla="*/ 0 h 10000"/>
                <a:gd name="csX2" fmla="*/ 10054 w 10054"/>
                <a:gd name="csY2" fmla="*/ 10000 h 10000"/>
                <a:gd name="csX3" fmla="*/ 54 w 10054"/>
                <a:gd name="csY3" fmla="*/ 10000 h 10000"/>
                <a:gd name="csX4" fmla="*/ 0 w 10054"/>
                <a:gd name="csY4" fmla="*/ 5130 h 10000"/>
                <a:gd name="csX0" fmla="*/ 0 w 10054"/>
                <a:gd name="csY0" fmla="*/ 5130 h 10000"/>
                <a:gd name="csX1" fmla="*/ 10054 w 10054"/>
                <a:gd name="csY1" fmla="*/ 0 h 10000"/>
                <a:gd name="csX2" fmla="*/ 10054 w 10054"/>
                <a:gd name="csY2" fmla="*/ 10000 h 10000"/>
                <a:gd name="csX3" fmla="*/ 26 w 10054"/>
                <a:gd name="csY3" fmla="*/ 9973 h 10000"/>
                <a:gd name="csX4" fmla="*/ 0 w 10054"/>
                <a:gd name="csY4" fmla="*/ 5130 h 1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054" h="10000">
                  <a:moveTo>
                    <a:pt x="0" y="5130"/>
                  </a:moveTo>
                  <a:lnTo>
                    <a:pt x="10054" y="0"/>
                  </a:lnTo>
                  <a:lnTo>
                    <a:pt x="10054" y="10000"/>
                  </a:lnTo>
                  <a:lnTo>
                    <a:pt x="26" y="9973"/>
                  </a:lnTo>
                  <a:cubicBezTo>
                    <a:pt x="-11" y="8583"/>
                    <a:pt x="37" y="6520"/>
                    <a:pt x="0" y="513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BD20EF5-1859-5CD8-E604-1DC2A6E9EAB7}"/>
                </a:ext>
              </a:extLst>
            </p:cNvPr>
            <p:cNvSpPr/>
            <p:nvPr/>
          </p:nvSpPr>
          <p:spPr>
            <a:xfrm>
              <a:off x="147916" y="174162"/>
              <a:ext cx="6562166" cy="955767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832CE14-945D-5D9E-6457-BF14C58DC3B3}"/>
                </a:ext>
              </a:extLst>
            </p:cNvPr>
            <p:cNvSpPr/>
            <p:nvPr/>
          </p:nvSpPr>
          <p:spPr>
            <a:xfrm>
              <a:off x="0" y="0"/>
              <a:ext cx="6858000" cy="9906000"/>
            </a:xfrm>
            <a:prstGeom prst="rect">
              <a:avLst/>
            </a:prstGeom>
            <a:noFill/>
            <a:ln w="3175">
              <a:solidFill>
                <a:srgbClr val="008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360"/>
            </a:p>
          </p:txBody>
        </p:sp>
      </p:grpSp>
      <p:sp>
        <p:nvSpPr>
          <p:cNvPr id="171" name="Text 27">
            <a:extLst>
              <a:ext uri="{FF2B5EF4-FFF2-40B4-BE49-F238E27FC236}">
                <a16:creationId xmlns:a16="http://schemas.microsoft.com/office/drawing/2014/main" id="{6B793B97-4525-6A86-5A81-E790F2C93B18}"/>
              </a:ext>
            </a:extLst>
          </p:cNvPr>
          <p:cNvSpPr/>
          <p:nvPr/>
        </p:nvSpPr>
        <p:spPr>
          <a:xfrm>
            <a:off x="391828" y="4388419"/>
            <a:ext cx="3154679" cy="2654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chemeClr val="tx2"/>
                </a:solidFill>
                <a:cs typeface="Calibri" panose="020F0502020204030204" pitchFamily="34" charset="0"/>
              </a:rPr>
              <a:t>First 12 months priorities</a:t>
            </a:r>
            <a:endParaRPr lang="en-US" sz="160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13" name="Text 27">
            <a:extLst>
              <a:ext uri="{FF2B5EF4-FFF2-40B4-BE49-F238E27FC236}">
                <a16:creationId xmlns:a16="http://schemas.microsoft.com/office/drawing/2014/main" id="{7977A241-DCED-9827-FB88-F395E9047DED}"/>
              </a:ext>
            </a:extLst>
          </p:cNvPr>
          <p:cNvSpPr/>
          <p:nvPr/>
        </p:nvSpPr>
        <p:spPr>
          <a:xfrm>
            <a:off x="6690280" y="1366677"/>
            <a:ext cx="3154679" cy="2654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chemeClr val="tx2"/>
                </a:solidFill>
                <a:cs typeface="Calibri" panose="020F0502020204030204" pitchFamily="34" charset="0"/>
              </a:rPr>
              <a:t>Value proposition</a:t>
            </a:r>
            <a:endParaRPr lang="en-US" sz="160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2B15094-9A96-5D8F-1945-7BD9149E78C4}"/>
              </a:ext>
            </a:extLst>
          </p:cNvPr>
          <p:cNvGrpSpPr/>
          <p:nvPr/>
        </p:nvGrpSpPr>
        <p:grpSpPr>
          <a:xfrm>
            <a:off x="391828" y="6914349"/>
            <a:ext cx="5762717" cy="2177043"/>
            <a:chOff x="8092440" y="3799154"/>
            <a:chExt cx="3529584" cy="2177043"/>
          </a:xfrm>
        </p:grpSpPr>
        <p:sp>
          <p:nvSpPr>
            <p:cNvPr id="109" name="Shape 92">
              <a:extLst>
                <a:ext uri="{FF2B5EF4-FFF2-40B4-BE49-F238E27FC236}">
                  <a16:creationId xmlns:a16="http://schemas.microsoft.com/office/drawing/2014/main" id="{0C69D5B5-6524-F6F4-F621-EEBD9332517F}"/>
                </a:ext>
              </a:extLst>
            </p:cNvPr>
            <p:cNvSpPr/>
            <p:nvPr/>
          </p:nvSpPr>
          <p:spPr>
            <a:xfrm>
              <a:off x="8127442" y="4636008"/>
              <a:ext cx="73152" cy="155448"/>
            </a:xfrm>
            <a:prstGeom prst="rect">
              <a:avLst/>
            </a:prstGeom>
            <a:solidFill>
              <a:srgbClr val="008080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110" name="Shape 98">
              <a:extLst>
                <a:ext uri="{FF2B5EF4-FFF2-40B4-BE49-F238E27FC236}">
                  <a16:creationId xmlns:a16="http://schemas.microsoft.com/office/drawing/2014/main" id="{4C672D2F-CD68-1FF7-0FEC-DFE0749956C0}"/>
                </a:ext>
              </a:extLst>
            </p:cNvPr>
            <p:cNvSpPr/>
            <p:nvPr/>
          </p:nvSpPr>
          <p:spPr>
            <a:xfrm>
              <a:off x="8127442" y="5404104"/>
              <a:ext cx="73152" cy="155448"/>
            </a:xfrm>
            <a:prstGeom prst="rect">
              <a:avLst/>
            </a:prstGeom>
            <a:solidFill>
              <a:srgbClr val="008080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AU" sz="1200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1F371B04-48B3-D883-9395-86CDA71C174A}"/>
                </a:ext>
              </a:extLst>
            </p:cNvPr>
            <p:cNvGrpSpPr/>
            <p:nvPr/>
          </p:nvGrpSpPr>
          <p:grpSpPr>
            <a:xfrm>
              <a:off x="8092440" y="3799154"/>
              <a:ext cx="3529584" cy="2177043"/>
              <a:chOff x="8092440" y="3799154"/>
              <a:chExt cx="3529584" cy="2177043"/>
            </a:xfrm>
          </p:grpSpPr>
          <p:sp>
            <p:nvSpPr>
              <p:cNvPr id="112" name="Text 88">
                <a:extLst>
                  <a:ext uri="{FF2B5EF4-FFF2-40B4-BE49-F238E27FC236}">
                    <a16:creationId xmlns:a16="http://schemas.microsoft.com/office/drawing/2014/main" id="{1494439A-DD85-4A12-2494-75375C432DC0}"/>
                  </a:ext>
                </a:extLst>
              </p:cNvPr>
              <p:cNvSpPr/>
              <p:nvPr/>
            </p:nvSpPr>
            <p:spPr>
              <a:xfrm>
                <a:off x="8092440" y="3799154"/>
                <a:ext cx="3291840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600" b="1">
                    <a:solidFill>
                      <a:schemeClr val="tx2"/>
                    </a:solidFill>
                    <a:cs typeface="Calibri" panose="020F0502020204030204" pitchFamily="34" charset="0"/>
                  </a:rPr>
                  <a:t>Key establishment risks to actively manage</a:t>
                </a:r>
              </a:p>
            </p:txBody>
          </p:sp>
          <p:sp>
            <p:nvSpPr>
              <p:cNvPr id="113" name="Shape 89">
                <a:extLst>
                  <a:ext uri="{FF2B5EF4-FFF2-40B4-BE49-F238E27FC236}">
                    <a16:creationId xmlns:a16="http://schemas.microsoft.com/office/drawing/2014/main" id="{FF41E582-D22F-4F9C-7193-661C8D2B2B31}"/>
                  </a:ext>
                </a:extLst>
              </p:cNvPr>
              <p:cNvSpPr/>
              <p:nvPr/>
            </p:nvSpPr>
            <p:spPr>
              <a:xfrm>
                <a:off x="8127442" y="4251960"/>
                <a:ext cx="73152" cy="155448"/>
              </a:xfrm>
              <a:prstGeom prst="rect">
                <a:avLst/>
              </a:prstGeom>
              <a:solidFill>
                <a:srgbClr val="008080"/>
              </a:solidFill>
              <a:ln w="12700">
                <a:noFill/>
                <a:prstDash val="solid"/>
              </a:ln>
            </p:spPr>
            <p:txBody>
              <a:bodyPr/>
              <a:lstStyle/>
              <a:p>
                <a:endParaRPr lang="en-AU" sz="1200"/>
              </a:p>
            </p:txBody>
          </p:sp>
          <p:sp>
            <p:nvSpPr>
              <p:cNvPr id="114" name="Text 90">
                <a:extLst>
                  <a:ext uri="{FF2B5EF4-FFF2-40B4-BE49-F238E27FC236}">
                    <a16:creationId xmlns:a16="http://schemas.microsoft.com/office/drawing/2014/main" id="{84809884-F700-E025-1A6B-DA1EBE456409}"/>
                  </a:ext>
                </a:extLst>
              </p:cNvPr>
              <p:cNvSpPr/>
              <p:nvPr/>
            </p:nvSpPr>
            <p:spPr>
              <a:xfrm>
                <a:off x="8229600" y="4247388"/>
                <a:ext cx="1417320" cy="1645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>
                  <a:buNone/>
                </a:pPr>
                <a:r>
                  <a:rPr lang="en-US" sz="1200" b="1">
                    <a:solidFill>
                      <a:srgbClr val="223C72"/>
                    </a:solidFill>
                  </a:rPr>
                  <a:t>Legitimacy and sector buy-in</a:t>
                </a:r>
                <a:endParaRPr lang="en-US" sz="1200"/>
              </a:p>
            </p:txBody>
          </p:sp>
          <p:sp>
            <p:nvSpPr>
              <p:cNvPr id="115" name="Text 91">
                <a:extLst>
                  <a:ext uri="{FF2B5EF4-FFF2-40B4-BE49-F238E27FC236}">
                    <a16:creationId xmlns:a16="http://schemas.microsoft.com/office/drawing/2014/main" id="{F2F6C5D4-3C8B-E886-D2BA-B617D003D5B7}"/>
                  </a:ext>
                </a:extLst>
              </p:cNvPr>
              <p:cNvSpPr/>
              <p:nvPr/>
            </p:nvSpPr>
            <p:spPr>
              <a:xfrm>
                <a:off x="9508319" y="4247388"/>
                <a:ext cx="2113705" cy="1361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>
                  <a:buNone/>
                </a:pPr>
                <a:r>
                  <a:rPr lang="en-US" sz="1200">
                    <a:solidFill>
                      <a:srgbClr val="1E1E1E"/>
                    </a:solidFill>
                  </a:rPr>
                  <a:t>Participation and representative authority.</a:t>
                </a:r>
                <a:endParaRPr lang="en-US" sz="1200"/>
              </a:p>
            </p:txBody>
          </p:sp>
          <p:sp>
            <p:nvSpPr>
              <p:cNvPr id="116" name="Text 93">
                <a:extLst>
                  <a:ext uri="{FF2B5EF4-FFF2-40B4-BE49-F238E27FC236}">
                    <a16:creationId xmlns:a16="http://schemas.microsoft.com/office/drawing/2014/main" id="{695A678A-0898-86C0-10B0-9C996F3742BD}"/>
                  </a:ext>
                </a:extLst>
              </p:cNvPr>
              <p:cNvSpPr/>
              <p:nvPr/>
            </p:nvSpPr>
            <p:spPr>
              <a:xfrm>
                <a:off x="8229600" y="4631436"/>
                <a:ext cx="1417320" cy="1645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>
                  <a:buNone/>
                </a:pPr>
                <a:r>
                  <a:rPr lang="en-US" sz="1200" b="1">
                    <a:solidFill>
                      <a:srgbClr val="223C72"/>
                    </a:solidFill>
                  </a:rPr>
                  <a:t>Funding uncertainty</a:t>
                </a:r>
                <a:endParaRPr lang="en-US" sz="1200"/>
              </a:p>
            </p:txBody>
          </p:sp>
          <p:sp>
            <p:nvSpPr>
              <p:cNvPr id="117" name="Text 94">
                <a:extLst>
                  <a:ext uri="{FF2B5EF4-FFF2-40B4-BE49-F238E27FC236}">
                    <a16:creationId xmlns:a16="http://schemas.microsoft.com/office/drawing/2014/main" id="{31A3E3ED-1A38-8290-C617-F4C1008FEA56}"/>
                  </a:ext>
                </a:extLst>
              </p:cNvPr>
              <p:cNvSpPr/>
              <p:nvPr/>
            </p:nvSpPr>
            <p:spPr>
              <a:xfrm>
                <a:off x="9508319" y="4631436"/>
                <a:ext cx="2113705" cy="1361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>
                  <a:buNone/>
                </a:pPr>
                <a:r>
                  <a:rPr lang="en-US" sz="1200">
                    <a:solidFill>
                      <a:srgbClr val="1E1E1E"/>
                    </a:solidFill>
                  </a:rPr>
                  <a:t>Ability to establish and sustain core functions.</a:t>
                </a:r>
                <a:endParaRPr lang="en-US" sz="1200"/>
              </a:p>
            </p:txBody>
          </p:sp>
          <p:sp>
            <p:nvSpPr>
              <p:cNvPr id="118" name="Shape 95">
                <a:extLst>
                  <a:ext uri="{FF2B5EF4-FFF2-40B4-BE49-F238E27FC236}">
                    <a16:creationId xmlns:a16="http://schemas.microsoft.com/office/drawing/2014/main" id="{7319FACC-2025-937F-FCF1-8585C61550A6}"/>
                  </a:ext>
                </a:extLst>
              </p:cNvPr>
              <p:cNvSpPr/>
              <p:nvPr/>
            </p:nvSpPr>
            <p:spPr>
              <a:xfrm>
                <a:off x="8127442" y="5020056"/>
                <a:ext cx="73152" cy="155448"/>
              </a:xfrm>
              <a:prstGeom prst="rect">
                <a:avLst/>
              </a:prstGeom>
              <a:solidFill>
                <a:srgbClr val="008080"/>
              </a:solidFill>
              <a:ln w="12700">
                <a:noFill/>
                <a:prstDash val="solid"/>
              </a:ln>
            </p:spPr>
            <p:txBody>
              <a:bodyPr/>
              <a:lstStyle/>
              <a:p>
                <a:endParaRPr lang="en-AU" sz="1200"/>
              </a:p>
            </p:txBody>
          </p:sp>
          <p:sp>
            <p:nvSpPr>
              <p:cNvPr id="119" name="Text 96">
                <a:extLst>
                  <a:ext uri="{FF2B5EF4-FFF2-40B4-BE49-F238E27FC236}">
                    <a16:creationId xmlns:a16="http://schemas.microsoft.com/office/drawing/2014/main" id="{8F4662A2-8A28-DE7F-CFC6-B77804B78DD8}"/>
                  </a:ext>
                </a:extLst>
              </p:cNvPr>
              <p:cNvSpPr/>
              <p:nvPr/>
            </p:nvSpPr>
            <p:spPr>
              <a:xfrm>
                <a:off x="8229600" y="5015484"/>
                <a:ext cx="1417320" cy="1645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>
                  <a:buNone/>
                </a:pPr>
                <a:r>
                  <a:rPr lang="en-US" sz="1200" b="1">
                    <a:solidFill>
                      <a:srgbClr val="223C72"/>
                    </a:solidFill>
                  </a:rPr>
                  <a:t>Governance failure</a:t>
                </a:r>
                <a:endParaRPr lang="en-US" sz="1200"/>
              </a:p>
            </p:txBody>
          </p:sp>
          <p:sp>
            <p:nvSpPr>
              <p:cNvPr id="120" name="Text 97">
                <a:extLst>
                  <a:ext uri="{FF2B5EF4-FFF2-40B4-BE49-F238E27FC236}">
                    <a16:creationId xmlns:a16="http://schemas.microsoft.com/office/drawing/2014/main" id="{AECF3350-72A3-FCDD-828B-A94283D08336}"/>
                  </a:ext>
                </a:extLst>
              </p:cNvPr>
              <p:cNvSpPr/>
              <p:nvPr/>
            </p:nvSpPr>
            <p:spPr>
              <a:xfrm>
                <a:off x="9508319" y="5015484"/>
                <a:ext cx="2113705" cy="1361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>
                  <a:buNone/>
                </a:pPr>
                <a:r>
                  <a:rPr lang="en-US" sz="1200">
                    <a:solidFill>
                      <a:srgbClr val="1E1E1E"/>
                    </a:solidFill>
                  </a:rPr>
                  <a:t>Confidence, accountability and legal stewardship.</a:t>
                </a:r>
                <a:endParaRPr lang="en-US" sz="1200"/>
              </a:p>
            </p:txBody>
          </p:sp>
          <p:sp>
            <p:nvSpPr>
              <p:cNvPr id="121" name="Text 99">
                <a:extLst>
                  <a:ext uri="{FF2B5EF4-FFF2-40B4-BE49-F238E27FC236}">
                    <a16:creationId xmlns:a16="http://schemas.microsoft.com/office/drawing/2014/main" id="{678AEB1B-107A-328C-F67E-51F5F78412EA}"/>
                  </a:ext>
                </a:extLst>
              </p:cNvPr>
              <p:cNvSpPr/>
              <p:nvPr/>
            </p:nvSpPr>
            <p:spPr>
              <a:xfrm>
                <a:off x="8229600" y="5399532"/>
                <a:ext cx="1417320" cy="1645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>
                  <a:buNone/>
                </a:pPr>
                <a:r>
                  <a:rPr lang="en-US" sz="1200" b="1">
                    <a:solidFill>
                      <a:srgbClr val="223C72"/>
                    </a:solidFill>
                  </a:rPr>
                  <a:t>Role confusion</a:t>
                </a:r>
                <a:endParaRPr lang="en-US" sz="1200"/>
              </a:p>
            </p:txBody>
          </p:sp>
          <p:sp>
            <p:nvSpPr>
              <p:cNvPr id="122" name="Text 100">
                <a:extLst>
                  <a:ext uri="{FF2B5EF4-FFF2-40B4-BE49-F238E27FC236}">
                    <a16:creationId xmlns:a16="http://schemas.microsoft.com/office/drawing/2014/main" id="{B45529EE-2E66-9948-CE3A-960303B07778}"/>
                  </a:ext>
                </a:extLst>
              </p:cNvPr>
              <p:cNvSpPr/>
              <p:nvPr/>
            </p:nvSpPr>
            <p:spPr>
              <a:xfrm>
                <a:off x="9508319" y="5399532"/>
                <a:ext cx="2113705" cy="13610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>
                  <a:buNone/>
                </a:pPr>
                <a:r>
                  <a:rPr lang="en-US" sz="1200">
                    <a:solidFill>
                      <a:srgbClr val="1E1E1E"/>
                    </a:solidFill>
                  </a:rPr>
                  <a:t>Duplication or conflict with existing entities.</a:t>
                </a:r>
                <a:endParaRPr lang="en-US" sz="1200"/>
              </a:p>
            </p:txBody>
          </p:sp>
          <p:sp>
            <p:nvSpPr>
              <p:cNvPr id="123" name="Shape 101">
                <a:extLst>
                  <a:ext uri="{FF2B5EF4-FFF2-40B4-BE49-F238E27FC236}">
                    <a16:creationId xmlns:a16="http://schemas.microsoft.com/office/drawing/2014/main" id="{46809D1F-A157-E4A4-433B-9A66CF6DCB44}"/>
                  </a:ext>
                </a:extLst>
              </p:cNvPr>
              <p:cNvSpPr/>
              <p:nvPr/>
            </p:nvSpPr>
            <p:spPr>
              <a:xfrm>
                <a:off x="8127442" y="5788152"/>
                <a:ext cx="73152" cy="155448"/>
              </a:xfrm>
              <a:prstGeom prst="rect">
                <a:avLst/>
              </a:prstGeom>
              <a:solidFill>
                <a:srgbClr val="008080"/>
              </a:solidFill>
              <a:ln w="12700">
                <a:noFill/>
                <a:prstDash val="solid"/>
              </a:ln>
            </p:spPr>
            <p:txBody>
              <a:bodyPr/>
              <a:lstStyle/>
              <a:p>
                <a:endParaRPr lang="en-AU" sz="1200"/>
              </a:p>
            </p:txBody>
          </p:sp>
          <p:sp>
            <p:nvSpPr>
              <p:cNvPr id="124" name="Text 102">
                <a:extLst>
                  <a:ext uri="{FF2B5EF4-FFF2-40B4-BE49-F238E27FC236}">
                    <a16:creationId xmlns:a16="http://schemas.microsoft.com/office/drawing/2014/main" id="{498EA073-965C-96BD-0131-A9B2A48DA4C8}"/>
                  </a:ext>
                </a:extLst>
              </p:cNvPr>
              <p:cNvSpPr/>
              <p:nvPr/>
            </p:nvSpPr>
            <p:spPr>
              <a:xfrm>
                <a:off x="8229600" y="5783580"/>
                <a:ext cx="1417320" cy="1645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>
                  <a:buNone/>
                </a:pPr>
                <a:r>
                  <a:rPr lang="en-US" sz="1200" b="1">
                    <a:solidFill>
                      <a:srgbClr val="223C72"/>
                    </a:solidFill>
                  </a:rPr>
                  <a:t>Transition gap</a:t>
                </a:r>
                <a:endParaRPr lang="en-US" sz="1200"/>
              </a:p>
            </p:txBody>
          </p:sp>
          <p:sp>
            <p:nvSpPr>
              <p:cNvPr id="125" name="Text 103">
                <a:extLst>
                  <a:ext uri="{FF2B5EF4-FFF2-40B4-BE49-F238E27FC236}">
                    <a16:creationId xmlns:a16="http://schemas.microsoft.com/office/drawing/2014/main" id="{A8A7DA59-9F27-59EB-05BA-6113FC57C370}"/>
                  </a:ext>
                </a:extLst>
              </p:cNvPr>
              <p:cNvSpPr/>
              <p:nvPr/>
            </p:nvSpPr>
            <p:spPr>
              <a:xfrm>
                <a:off x="9508319" y="5783580"/>
                <a:ext cx="2113705" cy="19261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>
                  <a:buNone/>
                </a:pPr>
                <a:r>
                  <a:rPr lang="en-US" sz="1200">
                    <a:solidFill>
                      <a:srgbClr val="1E1E1E"/>
                    </a:solidFill>
                  </a:rPr>
                  <a:t>Loss of momentum, ownership or readiness after project closure and operational establishment.</a:t>
                </a:r>
                <a:endParaRPr lang="en-US" sz="1200"/>
              </a:p>
            </p:txBody>
          </p:sp>
        </p:grpSp>
      </p:grpSp>
      <p:graphicFrame>
        <p:nvGraphicFramePr>
          <p:cNvPr id="142" name="Table 141">
            <a:extLst>
              <a:ext uri="{FF2B5EF4-FFF2-40B4-BE49-F238E27FC236}">
                <a16:creationId xmlns:a16="http://schemas.microsoft.com/office/drawing/2014/main" id="{29223BF5-83AA-BF69-E2ED-32BFADCD1B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8824"/>
              </p:ext>
            </p:extLst>
          </p:nvPr>
        </p:nvGraphicFramePr>
        <p:xfrm>
          <a:off x="406604" y="4703137"/>
          <a:ext cx="5773690" cy="211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9169">
                  <a:extLst>
                    <a:ext uri="{9D8B030D-6E8A-4147-A177-3AD203B41FA5}">
                      <a16:colId xmlns:a16="http://schemas.microsoft.com/office/drawing/2014/main" val="439842862"/>
                    </a:ext>
                  </a:extLst>
                </a:gridCol>
                <a:gridCol w="3914521">
                  <a:extLst>
                    <a:ext uri="{9D8B030D-6E8A-4147-A177-3AD203B41FA5}">
                      <a16:colId xmlns:a16="http://schemas.microsoft.com/office/drawing/2014/main" val="2961132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solidFill>
                            <a:srgbClr val="223C72"/>
                          </a:solidFill>
                        </a:rPr>
                        <a:t>Establish legitimacy</a:t>
                      </a:r>
                      <a:endParaRPr lang="en-US" sz="1200"/>
                    </a:p>
                  </a:txBody>
                  <a:tcPr anchor="ctr">
                    <a:lnL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b="0">
                          <a:solidFill>
                            <a:schemeClr val="tx1"/>
                          </a:solidFill>
                        </a:rPr>
                        <a:t>Incorporate entity, appoint Board, approve governance, communicate purpose.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01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solidFill>
                            <a:srgbClr val="223C72"/>
                          </a:solidFill>
                        </a:rPr>
                        <a:t>Activate membership</a:t>
                      </a:r>
                      <a:endParaRPr lang="en-US" sz="1200"/>
                    </a:p>
                  </a:txBody>
                  <a:tcPr anchor="ctr">
                    <a:lnL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b="0">
                          <a:solidFill>
                            <a:schemeClr val="tx1"/>
                          </a:solidFill>
                        </a:rPr>
                        <a:t>Confirm categories, Charter, Code, fees and onboarding.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76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solidFill>
                            <a:srgbClr val="223C72"/>
                          </a:solidFill>
                        </a:rPr>
                        <a:t>Deliver member value</a:t>
                      </a:r>
                      <a:endParaRPr lang="en-US" sz="1200"/>
                    </a:p>
                  </a:txBody>
                  <a:tcPr anchor="ctr">
                    <a:lnL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b="0">
                          <a:solidFill>
                            <a:schemeClr val="tx1"/>
                          </a:solidFill>
                        </a:rPr>
                        <a:t>Launch communications, forums and foundational resources.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03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solidFill>
                            <a:srgbClr val="223C72"/>
                          </a:solidFill>
                        </a:rPr>
                        <a:t>Represent shared priorities</a:t>
                      </a:r>
                      <a:endParaRPr lang="en-US" sz="1200"/>
                    </a:p>
                  </a:txBody>
                  <a:tcPr anchor="ctr">
                    <a:lnL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b="0">
                          <a:solidFill>
                            <a:schemeClr val="tx1"/>
                          </a:solidFill>
                        </a:rPr>
                        <a:t>Set policy engagement protocols and priority-setting mechanisms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529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solidFill>
                            <a:srgbClr val="223C72"/>
                          </a:solidFill>
                        </a:rPr>
                        <a:t>Build sustainability</a:t>
                      </a:r>
                      <a:endParaRPr lang="en-US" sz="1200"/>
                    </a:p>
                  </a:txBody>
                  <a:tcPr anchor="ctr">
                    <a:lnL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b="0" dirty="0">
                          <a:solidFill>
                            <a:schemeClr val="tx1"/>
                          </a:solidFill>
                        </a:rPr>
                        <a:t>Approve budget, controls and revenue strategy.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704474"/>
                  </a:ext>
                </a:extLst>
              </a:tr>
            </a:tbl>
          </a:graphicData>
        </a:graphic>
      </p:graphicFrame>
      <p:sp>
        <p:nvSpPr>
          <p:cNvPr id="144" name="Text 88">
            <a:extLst>
              <a:ext uri="{FF2B5EF4-FFF2-40B4-BE49-F238E27FC236}">
                <a16:creationId xmlns:a16="http://schemas.microsoft.com/office/drawing/2014/main" id="{2505B08C-26E6-C130-A67C-C9FB22F55299}"/>
              </a:ext>
            </a:extLst>
          </p:cNvPr>
          <p:cNvSpPr/>
          <p:nvPr/>
        </p:nvSpPr>
        <p:spPr>
          <a:xfrm>
            <a:off x="391828" y="3004014"/>
            <a:ext cx="53745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chemeClr val="tx2"/>
                </a:solidFill>
                <a:cs typeface="Calibri" panose="020F0502020204030204" pitchFamily="34" charset="0"/>
              </a:rPr>
              <a:t>Establishment pathway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F24CC86-BCA7-58F7-42CE-77AA8D480479}"/>
              </a:ext>
            </a:extLst>
          </p:cNvPr>
          <p:cNvGrpSpPr/>
          <p:nvPr/>
        </p:nvGrpSpPr>
        <p:grpSpPr>
          <a:xfrm>
            <a:off x="424697" y="3298288"/>
            <a:ext cx="5724871" cy="1164558"/>
            <a:chOff x="2697480" y="2847736"/>
            <a:chExt cx="9052560" cy="906737"/>
          </a:xfrm>
        </p:grpSpPr>
        <p:sp>
          <p:nvSpPr>
            <p:cNvPr id="5" name="Shape 10">
              <a:extLst>
                <a:ext uri="{FF2B5EF4-FFF2-40B4-BE49-F238E27FC236}">
                  <a16:creationId xmlns:a16="http://schemas.microsoft.com/office/drawing/2014/main" id="{B9C8717A-D4EC-35F3-DFB8-ECD1339C1747}"/>
                </a:ext>
              </a:extLst>
            </p:cNvPr>
            <p:cNvSpPr/>
            <p:nvPr/>
          </p:nvSpPr>
          <p:spPr>
            <a:xfrm>
              <a:off x="2697480" y="2847736"/>
              <a:ext cx="2057400" cy="741542"/>
            </a:xfrm>
            <a:prstGeom prst="roundRect">
              <a:avLst>
                <a:gd name="adj" fmla="val 3902"/>
              </a:avLst>
            </a:prstGeom>
            <a:solidFill>
              <a:schemeClr val="bg1"/>
            </a:solidFill>
            <a:ln w="12700">
              <a:solidFill>
                <a:srgbClr val="009999"/>
              </a:solidFill>
              <a:prstDash val="solid"/>
            </a:ln>
          </p:spPr>
          <p:txBody>
            <a:bodyPr/>
            <a:lstStyle/>
            <a:p>
              <a:endParaRPr lang="en-AU" sz="1400"/>
            </a:p>
          </p:txBody>
        </p:sp>
        <p:sp>
          <p:nvSpPr>
            <p:cNvPr id="8" name="Text 11">
              <a:extLst>
                <a:ext uri="{FF2B5EF4-FFF2-40B4-BE49-F238E27FC236}">
                  <a16:creationId xmlns:a16="http://schemas.microsoft.com/office/drawing/2014/main" id="{82F33258-8171-0E7F-F216-FA1B0E8CCCD2}"/>
                </a:ext>
              </a:extLst>
            </p:cNvPr>
            <p:cNvSpPr/>
            <p:nvPr/>
          </p:nvSpPr>
          <p:spPr>
            <a:xfrm>
              <a:off x="2788920" y="3113222"/>
              <a:ext cx="187452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960120">
                <a:defRPr/>
              </a:pPr>
              <a:r>
                <a:rPr lang="en-US" sz="1400" b="1">
                  <a:solidFill>
                    <a:srgbClr val="002060"/>
                  </a:solidFill>
                  <a:cs typeface="Calibri" panose="020F0502020204030204" pitchFamily="34" charset="0"/>
                </a:rPr>
                <a:t>Independent selection of initial Board</a:t>
              </a:r>
              <a:endParaRPr lang="en-US" sz="1400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9" name="Text 13">
              <a:extLst>
                <a:ext uri="{FF2B5EF4-FFF2-40B4-BE49-F238E27FC236}">
                  <a16:creationId xmlns:a16="http://schemas.microsoft.com/office/drawing/2014/main" id="{247D31D3-928F-7A31-049A-36FF5E7203EA}"/>
                </a:ext>
              </a:extLst>
            </p:cNvPr>
            <p:cNvSpPr/>
            <p:nvPr/>
          </p:nvSpPr>
          <p:spPr>
            <a:xfrm>
              <a:off x="2788920" y="3589881"/>
              <a:ext cx="18288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endParaRPr lang="en-US" sz="1400" i="1">
                <a:solidFill>
                  <a:srgbClr val="595959"/>
                </a:solidFill>
              </a:endParaRPr>
            </a:p>
          </p:txBody>
        </p:sp>
        <p:sp>
          <p:nvSpPr>
            <p:cNvPr id="10" name="Shape 14">
              <a:extLst>
                <a:ext uri="{FF2B5EF4-FFF2-40B4-BE49-F238E27FC236}">
                  <a16:creationId xmlns:a16="http://schemas.microsoft.com/office/drawing/2014/main" id="{794A899A-AE2F-D2EE-98B1-7FC346E8639A}"/>
                </a:ext>
              </a:extLst>
            </p:cNvPr>
            <p:cNvSpPr/>
            <p:nvPr/>
          </p:nvSpPr>
          <p:spPr>
            <a:xfrm>
              <a:off x="4782312" y="3113270"/>
              <a:ext cx="274320" cy="320040"/>
            </a:xfrm>
            <a:prstGeom prst="chevron">
              <a:avLst/>
            </a:prstGeom>
            <a:solidFill>
              <a:srgbClr val="595959">
                <a:alpha val="60000"/>
              </a:srgbClr>
            </a:solidFill>
            <a:ln w="12700">
              <a:solidFill>
                <a:srgbClr val="595959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AU" sz="1400"/>
            </a:p>
          </p:txBody>
        </p:sp>
        <p:sp>
          <p:nvSpPr>
            <p:cNvPr id="11" name="Shape 15">
              <a:extLst>
                <a:ext uri="{FF2B5EF4-FFF2-40B4-BE49-F238E27FC236}">
                  <a16:creationId xmlns:a16="http://schemas.microsoft.com/office/drawing/2014/main" id="{8B445E87-73AF-A036-52ED-86AC279F7B44}"/>
                </a:ext>
              </a:extLst>
            </p:cNvPr>
            <p:cNvSpPr/>
            <p:nvPr/>
          </p:nvSpPr>
          <p:spPr>
            <a:xfrm>
              <a:off x="5029200" y="2847736"/>
              <a:ext cx="2057400" cy="741542"/>
            </a:xfrm>
            <a:prstGeom prst="roundRect">
              <a:avLst>
                <a:gd name="adj" fmla="val 3902"/>
              </a:avLst>
            </a:prstGeom>
            <a:solidFill>
              <a:schemeClr val="bg1"/>
            </a:solidFill>
            <a:ln w="12700">
              <a:solidFill>
                <a:srgbClr val="009999"/>
              </a:solidFill>
              <a:prstDash val="solid"/>
            </a:ln>
          </p:spPr>
          <p:txBody>
            <a:bodyPr/>
            <a:lstStyle/>
            <a:p>
              <a:endParaRPr lang="en-AU" sz="1400"/>
            </a:p>
          </p:txBody>
        </p:sp>
        <p:sp>
          <p:nvSpPr>
            <p:cNvPr id="12" name="Text 16">
              <a:extLst>
                <a:ext uri="{FF2B5EF4-FFF2-40B4-BE49-F238E27FC236}">
                  <a16:creationId xmlns:a16="http://schemas.microsoft.com/office/drawing/2014/main" id="{99A3B9D5-523D-3CE3-6017-7E747A89B4C0}"/>
                </a:ext>
              </a:extLst>
            </p:cNvPr>
            <p:cNvSpPr/>
            <p:nvPr/>
          </p:nvSpPr>
          <p:spPr>
            <a:xfrm>
              <a:off x="5120640" y="3113222"/>
              <a:ext cx="187452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960120">
                <a:defRPr/>
              </a:pPr>
              <a:r>
                <a:rPr lang="en-US" sz="1400" b="1">
                  <a:solidFill>
                    <a:srgbClr val="002060"/>
                  </a:solidFill>
                </a:rPr>
                <a:t>Board establishment &amp; registration</a:t>
              </a:r>
              <a:endParaRPr lang="en-US" sz="1400">
                <a:solidFill>
                  <a:prstClr val="black"/>
                </a:solidFill>
              </a:endParaRPr>
            </a:p>
          </p:txBody>
        </p:sp>
        <p:sp>
          <p:nvSpPr>
            <p:cNvPr id="14" name="Shape 19">
              <a:extLst>
                <a:ext uri="{FF2B5EF4-FFF2-40B4-BE49-F238E27FC236}">
                  <a16:creationId xmlns:a16="http://schemas.microsoft.com/office/drawing/2014/main" id="{7E8B7603-B37A-C491-36EC-9BA3FAAD01F7}"/>
                </a:ext>
              </a:extLst>
            </p:cNvPr>
            <p:cNvSpPr/>
            <p:nvPr/>
          </p:nvSpPr>
          <p:spPr>
            <a:xfrm>
              <a:off x="7114032" y="3113270"/>
              <a:ext cx="274320" cy="320040"/>
            </a:xfrm>
            <a:prstGeom prst="chevron">
              <a:avLst/>
            </a:prstGeom>
            <a:solidFill>
              <a:srgbClr val="595959">
                <a:alpha val="60000"/>
              </a:srgbClr>
            </a:solidFill>
            <a:ln w="12700">
              <a:solidFill>
                <a:srgbClr val="595959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AU" sz="1400"/>
            </a:p>
          </p:txBody>
        </p:sp>
        <p:sp>
          <p:nvSpPr>
            <p:cNvPr id="15" name="Shape 20">
              <a:extLst>
                <a:ext uri="{FF2B5EF4-FFF2-40B4-BE49-F238E27FC236}">
                  <a16:creationId xmlns:a16="http://schemas.microsoft.com/office/drawing/2014/main" id="{F9088238-CE59-3C8A-2D9D-B6DF2D790304}"/>
                </a:ext>
              </a:extLst>
            </p:cNvPr>
            <p:cNvSpPr/>
            <p:nvPr/>
          </p:nvSpPr>
          <p:spPr>
            <a:xfrm>
              <a:off x="7388352" y="2858466"/>
              <a:ext cx="2057400" cy="741542"/>
            </a:xfrm>
            <a:prstGeom prst="roundRect">
              <a:avLst>
                <a:gd name="adj" fmla="val 3902"/>
              </a:avLst>
            </a:prstGeom>
            <a:solidFill>
              <a:schemeClr val="bg1"/>
            </a:solidFill>
            <a:ln w="12700">
              <a:solidFill>
                <a:srgbClr val="009999"/>
              </a:solidFill>
              <a:prstDash val="solid"/>
            </a:ln>
          </p:spPr>
          <p:txBody>
            <a:bodyPr/>
            <a:lstStyle/>
            <a:p>
              <a:endParaRPr lang="en-AU" sz="1400"/>
            </a:p>
          </p:txBody>
        </p:sp>
        <p:sp>
          <p:nvSpPr>
            <p:cNvPr id="16" name="Text 21">
              <a:extLst>
                <a:ext uri="{FF2B5EF4-FFF2-40B4-BE49-F238E27FC236}">
                  <a16:creationId xmlns:a16="http://schemas.microsoft.com/office/drawing/2014/main" id="{CECAA306-A7D6-18BD-082F-AB22702DC535}"/>
                </a:ext>
              </a:extLst>
            </p:cNvPr>
            <p:cNvSpPr/>
            <p:nvPr/>
          </p:nvSpPr>
          <p:spPr>
            <a:xfrm>
              <a:off x="7452360" y="3113222"/>
              <a:ext cx="187452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960120">
                <a:defRPr/>
              </a:pPr>
              <a:r>
                <a:rPr lang="en-US" sz="1400" b="1">
                  <a:solidFill>
                    <a:srgbClr val="002060"/>
                  </a:solidFill>
                  <a:cs typeface="Calibri" panose="020F0502020204030204" pitchFamily="34" charset="0"/>
                </a:rPr>
                <a:t>Membership &amp; </a:t>
              </a:r>
              <a:br>
                <a:rPr lang="en-US" sz="1400" b="1">
                  <a:solidFill>
                    <a:srgbClr val="002060"/>
                  </a:solidFill>
                  <a:cs typeface="Calibri" panose="020F0502020204030204" pitchFamily="34" charset="0"/>
                </a:rPr>
              </a:br>
              <a:r>
                <a:rPr lang="en-US" sz="1400" b="1">
                  <a:solidFill>
                    <a:srgbClr val="002060"/>
                  </a:solidFill>
                  <a:cs typeface="Calibri" panose="020F0502020204030204" pitchFamily="34" charset="0"/>
                </a:rPr>
                <a:t>Council Members</a:t>
              </a:r>
              <a:endParaRPr lang="en-US" sz="1400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20" name="Shape 24">
              <a:extLst>
                <a:ext uri="{FF2B5EF4-FFF2-40B4-BE49-F238E27FC236}">
                  <a16:creationId xmlns:a16="http://schemas.microsoft.com/office/drawing/2014/main" id="{39DB56D4-AFA7-3F88-868F-1AC72EE6837A}"/>
                </a:ext>
              </a:extLst>
            </p:cNvPr>
            <p:cNvSpPr/>
            <p:nvPr/>
          </p:nvSpPr>
          <p:spPr>
            <a:xfrm>
              <a:off x="9445752" y="3113270"/>
              <a:ext cx="274320" cy="320040"/>
            </a:xfrm>
            <a:prstGeom prst="chevron">
              <a:avLst/>
            </a:prstGeom>
            <a:solidFill>
              <a:srgbClr val="595959">
                <a:alpha val="60000"/>
              </a:srgbClr>
            </a:solidFill>
            <a:ln w="12700">
              <a:solidFill>
                <a:srgbClr val="595959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AU" sz="1400"/>
            </a:p>
          </p:txBody>
        </p:sp>
        <p:sp>
          <p:nvSpPr>
            <p:cNvPr id="21" name="Shape 25">
              <a:extLst>
                <a:ext uri="{FF2B5EF4-FFF2-40B4-BE49-F238E27FC236}">
                  <a16:creationId xmlns:a16="http://schemas.microsoft.com/office/drawing/2014/main" id="{FB1201DA-79BE-5D96-616F-1B137A577802}"/>
                </a:ext>
              </a:extLst>
            </p:cNvPr>
            <p:cNvSpPr/>
            <p:nvPr/>
          </p:nvSpPr>
          <p:spPr>
            <a:xfrm>
              <a:off x="9692640" y="2847736"/>
              <a:ext cx="2057400" cy="741542"/>
            </a:xfrm>
            <a:prstGeom prst="roundRect">
              <a:avLst>
                <a:gd name="adj" fmla="val 3902"/>
              </a:avLst>
            </a:prstGeom>
            <a:solidFill>
              <a:schemeClr val="bg1"/>
            </a:solidFill>
            <a:ln w="12700">
              <a:solidFill>
                <a:srgbClr val="009999"/>
              </a:solidFill>
              <a:prstDash val="solid"/>
            </a:ln>
          </p:spPr>
          <p:txBody>
            <a:bodyPr/>
            <a:lstStyle/>
            <a:p>
              <a:endParaRPr lang="en-AU" sz="1400"/>
            </a:p>
          </p:txBody>
        </p:sp>
        <p:sp>
          <p:nvSpPr>
            <p:cNvPr id="33" name="Text 26">
              <a:extLst>
                <a:ext uri="{FF2B5EF4-FFF2-40B4-BE49-F238E27FC236}">
                  <a16:creationId xmlns:a16="http://schemas.microsoft.com/office/drawing/2014/main" id="{2ECF6480-4F2F-B364-B4EB-F8CBA8A49CA9}"/>
                </a:ext>
              </a:extLst>
            </p:cNvPr>
            <p:cNvSpPr/>
            <p:nvPr/>
          </p:nvSpPr>
          <p:spPr>
            <a:xfrm>
              <a:off x="9784080" y="3113222"/>
              <a:ext cx="187452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960120">
                <a:defRPr/>
              </a:pPr>
              <a:r>
                <a:rPr lang="en-US" sz="1400" b="1">
                  <a:solidFill>
                    <a:srgbClr val="002060"/>
                  </a:solidFill>
                  <a:cs typeface="Calibri" panose="020F0502020204030204" pitchFamily="34" charset="0"/>
                </a:rPr>
                <a:t>Full Board and operations</a:t>
              </a:r>
              <a:endParaRPr lang="en-US" sz="1400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084072A-40A7-58D5-29D8-15865D930570}"/>
              </a:ext>
            </a:extLst>
          </p:cNvPr>
          <p:cNvGrpSpPr/>
          <p:nvPr/>
        </p:nvGrpSpPr>
        <p:grpSpPr>
          <a:xfrm>
            <a:off x="6627428" y="5051523"/>
            <a:ext cx="5767567" cy="1131805"/>
            <a:chOff x="6627428" y="5051523"/>
            <a:chExt cx="5767567" cy="1131805"/>
          </a:xfrm>
        </p:grpSpPr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72B4494C-C911-A9BF-3821-E86F31A4E4D1}"/>
                </a:ext>
              </a:extLst>
            </p:cNvPr>
            <p:cNvGrpSpPr/>
            <p:nvPr/>
          </p:nvGrpSpPr>
          <p:grpSpPr>
            <a:xfrm>
              <a:off x="6627428" y="5051523"/>
              <a:ext cx="5767567" cy="726427"/>
              <a:chOff x="4315968" y="4503941"/>
              <a:chExt cx="3474720" cy="726427"/>
            </a:xfrm>
          </p:grpSpPr>
          <p:sp>
            <p:nvSpPr>
              <p:cNvPr id="146" name="Text 74">
                <a:extLst>
                  <a:ext uri="{FF2B5EF4-FFF2-40B4-BE49-F238E27FC236}">
                    <a16:creationId xmlns:a16="http://schemas.microsoft.com/office/drawing/2014/main" id="{6D68BEE1-289D-B378-341D-94BEA563F610}"/>
                  </a:ext>
                </a:extLst>
              </p:cNvPr>
              <p:cNvSpPr/>
              <p:nvPr/>
            </p:nvSpPr>
            <p:spPr>
              <a:xfrm>
                <a:off x="4315968" y="4503941"/>
                <a:ext cx="3383280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600" b="1">
                    <a:solidFill>
                      <a:schemeClr val="tx2"/>
                    </a:solidFill>
                    <a:cs typeface="Calibri" panose="020F0502020204030204" pitchFamily="34" charset="0"/>
                  </a:rPr>
                  <a:t>Measuring success across five areas</a:t>
                </a:r>
              </a:p>
            </p:txBody>
          </p:sp>
          <p:sp>
            <p:nvSpPr>
              <p:cNvPr id="149" name="Shape 75">
                <a:extLst>
                  <a:ext uri="{FF2B5EF4-FFF2-40B4-BE49-F238E27FC236}">
                    <a16:creationId xmlns:a16="http://schemas.microsoft.com/office/drawing/2014/main" id="{E05A7B9C-9594-CCD1-398D-FD71DAC35DDE}"/>
                  </a:ext>
                </a:extLst>
              </p:cNvPr>
              <p:cNvSpPr/>
              <p:nvPr/>
            </p:nvSpPr>
            <p:spPr>
              <a:xfrm>
                <a:off x="4315968" y="4919472"/>
                <a:ext cx="621792" cy="310896"/>
              </a:xfrm>
              <a:prstGeom prst="roundRect">
                <a:avLst>
                  <a:gd name="adj" fmla="val 35294"/>
                </a:avLst>
              </a:prstGeom>
              <a:solidFill>
                <a:srgbClr val="2F8189"/>
              </a:solidFill>
              <a:ln w="12700">
                <a:solidFill>
                  <a:srgbClr val="2F8189"/>
                </a:solidFill>
                <a:prstDash val="solid"/>
              </a:ln>
            </p:spPr>
            <p:txBody>
              <a:bodyPr/>
              <a:lstStyle/>
              <a:p>
                <a:endParaRPr lang="en-AU" sz="1100"/>
              </a:p>
            </p:txBody>
          </p:sp>
          <p:sp>
            <p:nvSpPr>
              <p:cNvPr id="151" name="Text 76">
                <a:extLst>
                  <a:ext uri="{FF2B5EF4-FFF2-40B4-BE49-F238E27FC236}">
                    <a16:creationId xmlns:a16="http://schemas.microsoft.com/office/drawing/2014/main" id="{38D72F3E-F8E0-D356-AC94-DF85761C46DF}"/>
                  </a:ext>
                </a:extLst>
              </p:cNvPr>
              <p:cNvSpPr/>
              <p:nvPr/>
            </p:nvSpPr>
            <p:spPr>
              <a:xfrm>
                <a:off x="4370832" y="4965192"/>
                <a:ext cx="512064" cy="219456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100" b="1">
                    <a:solidFill>
                      <a:srgbClr val="FFFFFF"/>
                    </a:solidFill>
                  </a:rPr>
                  <a:t>Membership</a:t>
                </a:r>
                <a:endParaRPr lang="en-US" sz="1100"/>
              </a:p>
            </p:txBody>
          </p:sp>
          <p:sp>
            <p:nvSpPr>
              <p:cNvPr id="153" name="Shape 77">
                <a:extLst>
                  <a:ext uri="{FF2B5EF4-FFF2-40B4-BE49-F238E27FC236}">
                    <a16:creationId xmlns:a16="http://schemas.microsoft.com/office/drawing/2014/main" id="{0DA0278A-64E2-4F83-D306-85A19062D7CC}"/>
                  </a:ext>
                </a:extLst>
              </p:cNvPr>
              <p:cNvSpPr/>
              <p:nvPr/>
            </p:nvSpPr>
            <p:spPr>
              <a:xfrm>
                <a:off x="5029200" y="4919472"/>
                <a:ext cx="621792" cy="310896"/>
              </a:xfrm>
              <a:prstGeom prst="roundRect">
                <a:avLst>
                  <a:gd name="adj" fmla="val 35294"/>
                </a:avLst>
              </a:prstGeom>
              <a:solidFill>
                <a:srgbClr val="223C72"/>
              </a:solidFill>
              <a:ln w="12700">
                <a:solidFill>
                  <a:srgbClr val="223C72"/>
                </a:solidFill>
                <a:prstDash val="solid"/>
              </a:ln>
            </p:spPr>
            <p:txBody>
              <a:bodyPr/>
              <a:lstStyle/>
              <a:p>
                <a:endParaRPr lang="en-AU" sz="1100"/>
              </a:p>
            </p:txBody>
          </p:sp>
          <p:sp>
            <p:nvSpPr>
              <p:cNvPr id="154" name="Text 78">
                <a:extLst>
                  <a:ext uri="{FF2B5EF4-FFF2-40B4-BE49-F238E27FC236}">
                    <a16:creationId xmlns:a16="http://schemas.microsoft.com/office/drawing/2014/main" id="{47F63256-AFC0-9C3A-A123-91342BFCBEB5}"/>
                  </a:ext>
                </a:extLst>
              </p:cNvPr>
              <p:cNvSpPr/>
              <p:nvPr/>
            </p:nvSpPr>
            <p:spPr>
              <a:xfrm>
                <a:off x="5084064" y="4965192"/>
                <a:ext cx="512064" cy="219456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100" b="1">
                    <a:solidFill>
                      <a:srgbClr val="FFFFFF"/>
                    </a:solidFill>
                  </a:rPr>
                  <a:t>Influence</a:t>
                </a:r>
                <a:endParaRPr lang="en-US" sz="1100"/>
              </a:p>
            </p:txBody>
          </p:sp>
          <p:sp>
            <p:nvSpPr>
              <p:cNvPr id="155" name="Shape 79">
                <a:extLst>
                  <a:ext uri="{FF2B5EF4-FFF2-40B4-BE49-F238E27FC236}">
                    <a16:creationId xmlns:a16="http://schemas.microsoft.com/office/drawing/2014/main" id="{29B72AF7-5572-A920-2402-46785F75C7F8}"/>
                  </a:ext>
                </a:extLst>
              </p:cNvPr>
              <p:cNvSpPr/>
              <p:nvPr/>
            </p:nvSpPr>
            <p:spPr>
              <a:xfrm>
                <a:off x="5742432" y="4919472"/>
                <a:ext cx="621792" cy="310896"/>
              </a:xfrm>
              <a:prstGeom prst="roundRect">
                <a:avLst>
                  <a:gd name="adj" fmla="val 35294"/>
                </a:avLst>
              </a:prstGeom>
              <a:solidFill>
                <a:srgbClr val="2F8189"/>
              </a:solidFill>
              <a:ln w="12700">
                <a:solidFill>
                  <a:srgbClr val="2F8189"/>
                </a:solidFill>
                <a:prstDash val="solid"/>
              </a:ln>
            </p:spPr>
            <p:txBody>
              <a:bodyPr/>
              <a:lstStyle/>
              <a:p>
                <a:endParaRPr lang="en-AU" sz="1100"/>
              </a:p>
            </p:txBody>
          </p:sp>
          <p:sp>
            <p:nvSpPr>
              <p:cNvPr id="156" name="Text 80">
                <a:extLst>
                  <a:ext uri="{FF2B5EF4-FFF2-40B4-BE49-F238E27FC236}">
                    <a16:creationId xmlns:a16="http://schemas.microsoft.com/office/drawing/2014/main" id="{1D588001-0022-FEF1-FA21-01C84DC52204}"/>
                  </a:ext>
                </a:extLst>
              </p:cNvPr>
              <p:cNvSpPr/>
              <p:nvPr/>
            </p:nvSpPr>
            <p:spPr>
              <a:xfrm>
                <a:off x="5797296" y="4965192"/>
                <a:ext cx="512064" cy="219456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100" b="1">
                    <a:solidFill>
                      <a:srgbClr val="FFFFFF"/>
                    </a:solidFill>
                  </a:rPr>
                  <a:t>Capability</a:t>
                </a:r>
                <a:endParaRPr lang="en-US" sz="1100"/>
              </a:p>
            </p:txBody>
          </p:sp>
          <p:sp>
            <p:nvSpPr>
              <p:cNvPr id="157" name="Shape 81">
                <a:extLst>
                  <a:ext uri="{FF2B5EF4-FFF2-40B4-BE49-F238E27FC236}">
                    <a16:creationId xmlns:a16="http://schemas.microsoft.com/office/drawing/2014/main" id="{6531B330-68F1-77B8-CF1A-8EC751D405D7}"/>
                  </a:ext>
                </a:extLst>
              </p:cNvPr>
              <p:cNvSpPr/>
              <p:nvPr/>
            </p:nvSpPr>
            <p:spPr>
              <a:xfrm>
                <a:off x="6455664" y="4919472"/>
                <a:ext cx="621792" cy="310896"/>
              </a:xfrm>
              <a:prstGeom prst="roundRect">
                <a:avLst>
                  <a:gd name="adj" fmla="val 35294"/>
                </a:avLst>
              </a:prstGeom>
              <a:solidFill>
                <a:srgbClr val="223C72"/>
              </a:solidFill>
              <a:ln w="12700">
                <a:solidFill>
                  <a:srgbClr val="223C72"/>
                </a:solidFill>
                <a:prstDash val="solid"/>
              </a:ln>
            </p:spPr>
            <p:txBody>
              <a:bodyPr/>
              <a:lstStyle/>
              <a:p>
                <a:endParaRPr lang="en-AU" sz="1100"/>
              </a:p>
            </p:txBody>
          </p:sp>
          <p:sp>
            <p:nvSpPr>
              <p:cNvPr id="158" name="Text 82">
                <a:extLst>
                  <a:ext uri="{FF2B5EF4-FFF2-40B4-BE49-F238E27FC236}">
                    <a16:creationId xmlns:a16="http://schemas.microsoft.com/office/drawing/2014/main" id="{32A3F1C9-070D-E1EE-252C-5B8F07BBDA38}"/>
                  </a:ext>
                </a:extLst>
              </p:cNvPr>
              <p:cNvSpPr/>
              <p:nvPr/>
            </p:nvSpPr>
            <p:spPr>
              <a:xfrm>
                <a:off x="6510528" y="4965192"/>
                <a:ext cx="512064" cy="219456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000" b="1">
                    <a:solidFill>
                      <a:srgbClr val="FFFFFF"/>
                    </a:solidFill>
                  </a:rPr>
                  <a:t>Sustainability</a:t>
                </a:r>
                <a:endParaRPr lang="en-US" sz="1000"/>
              </a:p>
            </p:txBody>
          </p:sp>
          <p:sp>
            <p:nvSpPr>
              <p:cNvPr id="159" name="Shape 83">
                <a:extLst>
                  <a:ext uri="{FF2B5EF4-FFF2-40B4-BE49-F238E27FC236}">
                    <a16:creationId xmlns:a16="http://schemas.microsoft.com/office/drawing/2014/main" id="{1562787A-EE5B-8FE3-1675-4468193577BB}"/>
                  </a:ext>
                </a:extLst>
              </p:cNvPr>
              <p:cNvSpPr/>
              <p:nvPr/>
            </p:nvSpPr>
            <p:spPr>
              <a:xfrm>
                <a:off x="7168896" y="4919472"/>
                <a:ext cx="621792" cy="310896"/>
              </a:xfrm>
              <a:prstGeom prst="roundRect">
                <a:avLst>
                  <a:gd name="adj" fmla="val 35294"/>
                </a:avLst>
              </a:prstGeom>
              <a:solidFill>
                <a:srgbClr val="2F8189"/>
              </a:solidFill>
              <a:ln w="12700">
                <a:solidFill>
                  <a:srgbClr val="2F8189"/>
                </a:solidFill>
                <a:prstDash val="solid"/>
              </a:ln>
            </p:spPr>
            <p:txBody>
              <a:bodyPr/>
              <a:lstStyle/>
              <a:p>
                <a:endParaRPr lang="en-AU" sz="1100"/>
              </a:p>
            </p:txBody>
          </p:sp>
          <p:sp>
            <p:nvSpPr>
              <p:cNvPr id="160" name="Text 84">
                <a:extLst>
                  <a:ext uri="{FF2B5EF4-FFF2-40B4-BE49-F238E27FC236}">
                    <a16:creationId xmlns:a16="http://schemas.microsoft.com/office/drawing/2014/main" id="{A02FE2BD-6DB1-614B-82BD-824BA2871D6A}"/>
                  </a:ext>
                </a:extLst>
              </p:cNvPr>
              <p:cNvSpPr/>
              <p:nvPr/>
            </p:nvSpPr>
            <p:spPr>
              <a:xfrm>
                <a:off x="7223760" y="4965192"/>
                <a:ext cx="512064" cy="219456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100" b="1">
                    <a:solidFill>
                      <a:srgbClr val="FFFFFF"/>
                    </a:solidFill>
                  </a:rPr>
                  <a:t>Governance</a:t>
                </a:r>
                <a:endParaRPr lang="en-US" sz="1100"/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BA3F6F-FDA9-E87E-0CE2-EB9338106AC4}"/>
                </a:ext>
              </a:extLst>
            </p:cNvPr>
            <p:cNvSpPr txBox="1"/>
            <p:nvPr/>
          </p:nvSpPr>
          <p:spPr>
            <a:xfrm>
              <a:off x="6627428" y="5906329"/>
              <a:ext cx="571955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1200">
                  <a:solidFill>
                    <a:srgbClr val="1E1E1E"/>
                  </a:solidFill>
                </a:rPr>
                <a:t>Measures to be finalised by the Board as part of first-year planning.</a:t>
              </a:r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7A454AB-5C38-042A-6C9A-09931C68FD66}"/>
              </a:ext>
            </a:extLst>
          </p:cNvPr>
          <p:cNvCxnSpPr>
            <a:cxnSpLocks/>
          </p:cNvCxnSpPr>
          <p:nvPr/>
        </p:nvCxnSpPr>
        <p:spPr>
          <a:xfrm>
            <a:off x="588811" y="1203155"/>
            <a:ext cx="114912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3" name="Picture 62">
            <a:extLst>
              <a:ext uri="{FF2B5EF4-FFF2-40B4-BE49-F238E27FC236}">
                <a16:creationId xmlns:a16="http://schemas.microsoft.com/office/drawing/2014/main" id="{29E80109-E467-BF04-A78C-7F7B5A279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938" y="1375848"/>
            <a:ext cx="6230136" cy="352704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1FCE5404-EA22-7D3B-C081-D33808FCD95C}"/>
              </a:ext>
            </a:extLst>
          </p:cNvPr>
          <p:cNvSpPr txBox="1"/>
          <p:nvPr/>
        </p:nvSpPr>
        <p:spPr>
          <a:xfrm>
            <a:off x="1816640" y="1512452"/>
            <a:ext cx="43767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>
                <a:solidFill>
                  <a:schemeClr val="tx2"/>
                </a:solidFill>
                <a:cs typeface="Calibri" panose="020F0502020204030204" pitchFamily="34" charset="0"/>
              </a:rPr>
              <a:t>The first 12 months should focus on establishment, sector legitimacy and early member value.</a:t>
            </a:r>
          </a:p>
        </p:txBody>
      </p:sp>
      <p:sp>
        <p:nvSpPr>
          <p:cNvPr id="2" name="Text 27">
            <a:extLst>
              <a:ext uri="{FF2B5EF4-FFF2-40B4-BE49-F238E27FC236}">
                <a16:creationId xmlns:a16="http://schemas.microsoft.com/office/drawing/2014/main" id="{031D2426-87A9-9DEB-6697-0E9186C38566}"/>
              </a:ext>
            </a:extLst>
          </p:cNvPr>
          <p:cNvSpPr/>
          <p:nvPr/>
        </p:nvSpPr>
        <p:spPr>
          <a:xfrm>
            <a:off x="6720727" y="6331442"/>
            <a:ext cx="3154679" cy="2654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chemeClr val="tx2"/>
                </a:solidFill>
                <a:cs typeface="Calibri"/>
              </a:rPr>
              <a:t>Sources of funding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20611D-6AAF-5A60-E481-5A0ABC6C6838}"/>
              </a:ext>
            </a:extLst>
          </p:cNvPr>
          <p:cNvGrpSpPr/>
          <p:nvPr/>
        </p:nvGrpSpPr>
        <p:grpSpPr>
          <a:xfrm>
            <a:off x="6779986" y="7080884"/>
            <a:ext cx="5615009" cy="1977911"/>
            <a:chOff x="8092440" y="2441448"/>
            <a:chExt cx="3611880" cy="1188720"/>
          </a:xfrm>
        </p:grpSpPr>
        <p:sp>
          <p:nvSpPr>
            <p:cNvPr id="18" name="Shape 57">
              <a:extLst>
                <a:ext uri="{FF2B5EF4-FFF2-40B4-BE49-F238E27FC236}">
                  <a16:creationId xmlns:a16="http://schemas.microsoft.com/office/drawing/2014/main" id="{1EAFF64B-A5DA-23F8-420E-F8467432062E}"/>
                </a:ext>
              </a:extLst>
            </p:cNvPr>
            <p:cNvSpPr/>
            <p:nvPr/>
          </p:nvSpPr>
          <p:spPr>
            <a:xfrm>
              <a:off x="8092440" y="2441448"/>
              <a:ext cx="1737360" cy="502920"/>
            </a:xfrm>
            <a:prstGeom prst="roundRect">
              <a:avLst>
                <a:gd name="adj" fmla="val 21818"/>
              </a:avLst>
            </a:prstGeom>
            <a:solidFill>
              <a:srgbClr val="FFFFFF"/>
            </a:solidFill>
            <a:ln w="12700">
              <a:solidFill>
                <a:srgbClr val="D8E3E8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Shape 58">
              <a:extLst>
                <a:ext uri="{FF2B5EF4-FFF2-40B4-BE49-F238E27FC236}">
                  <a16:creationId xmlns:a16="http://schemas.microsoft.com/office/drawing/2014/main" id="{A523FEEF-A590-6E28-B81B-53ACBF112B06}"/>
                </a:ext>
              </a:extLst>
            </p:cNvPr>
            <p:cNvSpPr/>
            <p:nvPr/>
          </p:nvSpPr>
          <p:spPr>
            <a:xfrm>
              <a:off x="8092440" y="2441448"/>
              <a:ext cx="73152" cy="502920"/>
            </a:xfrm>
            <a:prstGeom prst="rect">
              <a:avLst/>
            </a:prstGeom>
            <a:solidFill>
              <a:srgbClr val="2F8189"/>
            </a:solidFill>
            <a:ln w="12700">
              <a:solidFill>
                <a:srgbClr val="2F8189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23" name="Text 59">
              <a:extLst>
                <a:ext uri="{FF2B5EF4-FFF2-40B4-BE49-F238E27FC236}">
                  <a16:creationId xmlns:a16="http://schemas.microsoft.com/office/drawing/2014/main" id="{E67B166C-F388-FB77-813B-3506D0AD239F}"/>
                </a:ext>
              </a:extLst>
            </p:cNvPr>
            <p:cNvSpPr/>
            <p:nvPr/>
          </p:nvSpPr>
          <p:spPr>
            <a:xfrm>
              <a:off x="8257032" y="2551176"/>
              <a:ext cx="1463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>
                  <a:solidFill>
                    <a:srgbClr val="223C72"/>
                  </a:solidFill>
                </a:rPr>
                <a:t>Establishment support</a:t>
              </a:r>
              <a:endParaRPr lang="en-US" sz="1400"/>
            </a:p>
          </p:txBody>
        </p:sp>
        <p:sp>
          <p:nvSpPr>
            <p:cNvPr id="25" name="Shape 61">
              <a:extLst>
                <a:ext uri="{FF2B5EF4-FFF2-40B4-BE49-F238E27FC236}">
                  <a16:creationId xmlns:a16="http://schemas.microsoft.com/office/drawing/2014/main" id="{9818730B-6E95-39F5-92A0-BE84EC93B6ED}"/>
                </a:ext>
              </a:extLst>
            </p:cNvPr>
            <p:cNvSpPr/>
            <p:nvPr/>
          </p:nvSpPr>
          <p:spPr>
            <a:xfrm>
              <a:off x="9966960" y="2441448"/>
              <a:ext cx="1737360" cy="502920"/>
            </a:xfrm>
            <a:prstGeom prst="roundRect">
              <a:avLst>
                <a:gd name="adj" fmla="val 21818"/>
              </a:avLst>
            </a:prstGeom>
            <a:solidFill>
              <a:srgbClr val="FFFFFF"/>
            </a:solidFill>
            <a:ln w="12700">
              <a:solidFill>
                <a:srgbClr val="D8E3E8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26" name="Shape 62">
              <a:extLst>
                <a:ext uri="{FF2B5EF4-FFF2-40B4-BE49-F238E27FC236}">
                  <a16:creationId xmlns:a16="http://schemas.microsoft.com/office/drawing/2014/main" id="{3366CB3F-AA1A-CDB5-69D1-B45458D7F28B}"/>
                </a:ext>
              </a:extLst>
            </p:cNvPr>
            <p:cNvSpPr/>
            <p:nvPr/>
          </p:nvSpPr>
          <p:spPr>
            <a:xfrm>
              <a:off x="9966960" y="2441448"/>
              <a:ext cx="73152" cy="502920"/>
            </a:xfrm>
            <a:prstGeom prst="rect">
              <a:avLst/>
            </a:prstGeom>
            <a:solidFill>
              <a:srgbClr val="2F8189"/>
            </a:solidFill>
            <a:ln w="12700">
              <a:solidFill>
                <a:srgbClr val="2F8189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27" name="Text 63">
              <a:extLst>
                <a:ext uri="{FF2B5EF4-FFF2-40B4-BE49-F238E27FC236}">
                  <a16:creationId xmlns:a16="http://schemas.microsoft.com/office/drawing/2014/main" id="{540DB808-7657-B53E-FDF6-F81BD1220009}"/>
                </a:ext>
              </a:extLst>
            </p:cNvPr>
            <p:cNvSpPr/>
            <p:nvPr/>
          </p:nvSpPr>
          <p:spPr>
            <a:xfrm>
              <a:off x="10131552" y="2551176"/>
              <a:ext cx="1463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>
                  <a:solidFill>
                    <a:srgbClr val="223C72"/>
                  </a:solidFill>
                </a:rPr>
                <a:t>Membership fees</a:t>
              </a:r>
              <a:endParaRPr lang="en-US" sz="1400"/>
            </a:p>
          </p:txBody>
        </p:sp>
        <p:sp>
          <p:nvSpPr>
            <p:cNvPr id="28" name="Shape 65">
              <a:extLst>
                <a:ext uri="{FF2B5EF4-FFF2-40B4-BE49-F238E27FC236}">
                  <a16:creationId xmlns:a16="http://schemas.microsoft.com/office/drawing/2014/main" id="{BC41D5F7-9221-ACEF-2B34-BE3C1622B86A}"/>
                </a:ext>
              </a:extLst>
            </p:cNvPr>
            <p:cNvSpPr/>
            <p:nvPr/>
          </p:nvSpPr>
          <p:spPr>
            <a:xfrm>
              <a:off x="8092440" y="3127248"/>
              <a:ext cx="1737360" cy="502920"/>
            </a:xfrm>
            <a:prstGeom prst="roundRect">
              <a:avLst>
                <a:gd name="adj" fmla="val 21818"/>
              </a:avLst>
            </a:prstGeom>
            <a:solidFill>
              <a:srgbClr val="FFFFFF"/>
            </a:solidFill>
            <a:ln w="12700">
              <a:solidFill>
                <a:srgbClr val="D8E3E8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29" name="Shape 66">
              <a:extLst>
                <a:ext uri="{FF2B5EF4-FFF2-40B4-BE49-F238E27FC236}">
                  <a16:creationId xmlns:a16="http://schemas.microsoft.com/office/drawing/2014/main" id="{1AA34B45-2490-CE03-B8F2-09F935E41CCF}"/>
                </a:ext>
              </a:extLst>
            </p:cNvPr>
            <p:cNvSpPr/>
            <p:nvPr/>
          </p:nvSpPr>
          <p:spPr>
            <a:xfrm>
              <a:off x="8092440" y="3127248"/>
              <a:ext cx="73152" cy="502920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  <a:ln w="12700">
              <a:solidFill>
                <a:schemeClr val="tx2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30" name="Text 67">
              <a:extLst>
                <a:ext uri="{FF2B5EF4-FFF2-40B4-BE49-F238E27FC236}">
                  <a16:creationId xmlns:a16="http://schemas.microsoft.com/office/drawing/2014/main" id="{1FEB593A-AF18-54FD-16D8-F172D589C90C}"/>
                </a:ext>
              </a:extLst>
            </p:cNvPr>
            <p:cNvSpPr/>
            <p:nvPr/>
          </p:nvSpPr>
          <p:spPr>
            <a:xfrm>
              <a:off x="8257032" y="3236976"/>
              <a:ext cx="1463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>
                  <a:solidFill>
                    <a:srgbClr val="223C72"/>
                  </a:solidFill>
                </a:rPr>
                <a:t>Grants &amp; procurement</a:t>
              </a:r>
              <a:endParaRPr lang="en-US" sz="1400"/>
            </a:p>
          </p:txBody>
        </p:sp>
        <p:sp>
          <p:nvSpPr>
            <p:cNvPr id="31" name="Shape 69">
              <a:extLst>
                <a:ext uri="{FF2B5EF4-FFF2-40B4-BE49-F238E27FC236}">
                  <a16:creationId xmlns:a16="http://schemas.microsoft.com/office/drawing/2014/main" id="{F4BF3A13-22D2-711E-46F8-AE6F7A75A20A}"/>
                </a:ext>
              </a:extLst>
            </p:cNvPr>
            <p:cNvSpPr/>
            <p:nvPr/>
          </p:nvSpPr>
          <p:spPr>
            <a:xfrm>
              <a:off x="9966960" y="3127248"/>
              <a:ext cx="1737360" cy="502920"/>
            </a:xfrm>
            <a:prstGeom prst="roundRect">
              <a:avLst>
                <a:gd name="adj" fmla="val 21818"/>
              </a:avLst>
            </a:prstGeom>
            <a:solidFill>
              <a:srgbClr val="FFFFFF"/>
            </a:solidFill>
            <a:ln w="12700">
              <a:solidFill>
                <a:srgbClr val="D8E3E8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32" name="Shape 70">
              <a:extLst>
                <a:ext uri="{FF2B5EF4-FFF2-40B4-BE49-F238E27FC236}">
                  <a16:creationId xmlns:a16="http://schemas.microsoft.com/office/drawing/2014/main" id="{D91DD265-50AB-95E9-F697-F48C25C8FA0F}"/>
                </a:ext>
              </a:extLst>
            </p:cNvPr>
            <p:cNvSpPr/>
            <p:nvPr/>
          </p:nvSpPr>
          <p:spPr>
            <a:xfrm>
              <a:off x="9966960" y="3127248"/>
              <a:ext cx="73152" cy="502920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  <a:ln w="12700">
              <a:solidFill>
                <a:schemeClr val="tx2"/>
              </a:solidFill>
              <a:prstDash val="solid"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34" name="Text 71">
              <a:extLst>
                <a:ext uri="{FF2B5EF4-FFF2-40B4-BE49-F238E27FC236}">
                  <a16:creationId xmlns:a16="http://schemas.microsoft.com/office/drawing/2014/main" id="{2BB0B488-FF38-A8C0-E019-633F4BF988E5}"/>
                </a:ext>
              </a:extLst>
            </p:cNvPr>
            <p:cNvSpPr/>
            <p:nvPr/>
          </p:nvSpPr>
          <p:spPr>
            <a:xfrm>
              <a:off x="10131552" y="3236976"/>
              <a:ext cx="14630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>
                  <a:solidFill>
                    <a:srgbClr val="223C72"/>
                  </a:solidFill>
                </a:rPr>
                <a:t>Sponsorship &amp; philanthropy</a:t>
              </a:r>
              <a:endParaRPr lang="en-US" sz="1400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72377B70-0CB8-0E17-69BE-E72362F02386}"/>
              </a:ext>
            </a:extLst>
          </p:cNvPr>
          <p:cNvSpPr txBox="1"/>
          <p:nvPr/>
        </p:nvSpPr>
        <p:spPr>
          <a:xfrm>
            <a:off x="6627428" y="6627187"/>
            <a:ext cx="5452583" cy="284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/>
              <a:t>Moving from early-stage funding to mixed revenue model over time.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5360B20-46DC-B43D-A459-F75A69456E86}"/>
              </a:ext>
            </a:extLst>
          </p:cNvPr>
          <p:cNvSpPr txBox="1"/>
          <p:nvPr/>
        </p:nvSpPr>
        <p:spPr>
          <a:xfrm rot="16200000">
            <a:off x="11558626" y="8171209"/>
            <a:ext cx="21684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Last updated: 13 August 2026</a:t>
            </a:r>
          </a:p>
        </p:txBody>
      </p:sp>
    </p:spTree>
    <p:extLst>
      <p:ext uri="{BB962C8B-B14F-4D97-AF65-F5344CB8AC3E}">
        <p14:creationId xmlns:p14="http://schemas.microsoft.com/office/powerpoint/2010/main" val="1841150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404</Words>
  <Application>Microsoft Office PowerPoint</Application>
  <PresentationFormat>A3 Paper (297x420 mm)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Roboto Slab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2026-11-02T04:16:49Z</dcterms:created>
  <dcterms:modified xsi:type="dcterms:W3CDTF">2026-11-02T04:17:32Z</dcterms:modified>
</cp:coreProperties>
</file>