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3"/>
  </p:sldMasterIdLst>
  <p:notesMasterIdLst>
    <p:notesMasterId r:id="rId43"/>
  </p:notesMasterIdLst>
  <p:sldIdLst>
    <p:sldId id="257" r:id="rId4"/>
    <p:sldId id="259" r:id="rId5"/>
    <p:sldId id="260" r:id="rId6"/>
    <p:sldId id="313" r:id="rId7"/>
    <p:sldId id="322" r:id="rId8"/>
    <p:sldId id="323" r:id="rId9"/>
    <p:sldId id="336" r:id="rId10"/>
    <p:sldId id="263" r:id="rId11"/>
    <p:sldId id="267" r:id="rId12"/>
    <p:sldId id="324" r:id="rId13"/>
    <p:sldId id="326" r:id="rId14"/>
    <p:sldId id="339" r:id="rId15"/>
    <p:sldId id="338" r:id="rId16"/>
    <p:sldId id="276" r:id="rId17"/>
    <p:sldId id="337" r:id="rId18"/>
    <p:sldId id="350" r:id="rId19"/>
    <p:sldId id="351" r:id="rId20"/>
    <p:sldId id="340" r:id="rId21"/>
    <p:sldId id="330" r:id="rId22"/>
    <p:sldId id="341" r:id="rId23"/>
    <p:sldId id="318" r:id="rId24"/>
    <p:sldId id="319" r:id="rId25"/>
    <p:sldId id="317" r:id="rId26"/>
    <p:sldId id="300" r:id="rId27"/>
    <p:sldId id="301" r:id="rId28"/>
    <p:sldId id="327" r:id="rId29"/>
    <p:sldId id="304" r:id="rId30"/>
    <p:sldId id="305" r:id="rId31"/>
    <p:sldId id="265" r:id="rId32"/>
    <p:sldId id="332" r:id="rId33"/>
    <p:sldId id="280" r:id="rId34"/>
    <p:sldId id="296" r:id="rId35"/>
    <p:sldId id="348" r:id="rId36"/>
    <p:sldId id="346" r:id="rId37"/>
    <p:sldId id="297" r:id="rId38"/>
    <p:sldId id="306" r:id="rId39"/>
    <p:sldId id="307" r:id="rId40"/>
    <p:sldId id="312" r:id="rId41"/>
    <p:sldId id="311" r:id="rId42"/>
  </p:sldIdLst>
  <p:sldSz cx="9144000" cy="6858000" type="screen4x3"/>
  <p:notesSz cx="6805613" cy="99441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scos, Nikki" initials="FN" lastIdx="4" clrIdx="0">
    <p:extLst>
      <p:ext uri="{19B8F6BF-5375-455C-9EA6-DF929625EA0E}">
        <p15:presenceInfo xmlns:p15="http://schemas.microsoft.com/office/powerpoint/2012/main" userId="S-1-5-21-803047604-1872696107-3413295598-17911" providerId="AD"/>
      </p:ext>
    </p:extLst>
  </p:cmAuthor>
  <p:cmAuthor id="2" name="Whitecross, Nerylie" initials="WN" lastIdx="13" clrIdx="1">
    <p:extLst>
      <p:ext uri="{19B8F6BF-5375-455C-9EA6-DF929625EA0E}">
        <p15:presenceInfo xmlns:p15="http://schemas.microsoft.com/office/powerpoint/2012/main" userId="S-1-5-21-803047604-1872696107-3413295598-17220" providerId="AD"/>
      </p:ext>
    </p:extLst>
  </p:cmAuthor>
  <p:cmAuthor id="3" name="Wu, Alice" initials="WA" lastIdx="2" clrIdx="2">
    <p:extLst>
      <p:ext uri="{19B8F6BF-5375-455C-9EA6-DF929625EA0E}">
        <p15:presenceInfo xmlns:p15="http://schemas.microsoft.com/office/powerpoint/2012/main" userId="S-1-5-21-803047604-1872696107-3413295598-15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9999"/>
    <a:srgbClr val="33CCCC"/>
    <a:srgbClr val="54ACAA"/>
    <a:srgbClr val="FF3300"/>
    <a:srgbClr val="7FC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6545" autoAdjust="0"/>
  </p:normalViewPr>
  <p:slideViewPr>
    <p:cSldViewPr>
      <p:cViewPr varScale="1">
        <p:scale>
          <a:sx n="85" d="100"/>
          <a:sy n="85" d="100"/>
        </p:scale>
        <p:origin x="1620" y="90"/>
      </p:cViewPr>
      <p:guideLst>
        <p:guide orient="horz" pos="2160"/>
        <p:guide pos="2880"/>
      </p:guideLst>
    </p:cSldViewPr>
  </p:slideViewPr>
  <p:outlineViewPr>
    <p:cViewPr>
      <p:scale>
        <a:sx n="33" d="100"/>
        <a:sy n="33" d="100"/>
      </p:scale>
      <p:origin x="0" y="-2778"/>
    </p:cViewPr>
  </p:outlineViewPr>
  <p:notesTextViewPr>
    <p:cViewPr>
      <p:scale>
        <a:sx n="3" d="2"/>
        <a:sy n="3" d="2"/>
      </p:scale>
      <p:origin x="0" y="0"/>
    </p:cViewPr>
  </p:notesTextViewPr>
  <p:sorterViewPr>
    <p:cViewPr>
      <p:scale>
        <a:sx n="200" d="100"/>
        <a:sy n="200" d="100"/>
      </p:scale>
      <p:origin x="0" y="-29568"/>
    </p:cViewPr>
  </p:sorterViewPr>
  <p:notesViewPr>
    <p:cSldViewPr>
      <p:cViewPr varScale="1">
        <p:scale>
          <a:sx n="61" d="100"/>
          <a:sy n="61" d="100"/>
        </p:scale>
        <p:origin x="1386" y="8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AU" altLang="en-US"/>
          </a:p>
        </p:txBody>
      </p:sp>
      <p:sp>
        <p:nvSpPr>
          <p:cNvPr id="4099"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AU" altLang="en-US"/>
          </a:p>
        </p:txBody>
      </p:sp>
      <p:sp>
        <p:nvSpPr>
          <p:cNvPr id="307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038" y="4722813"/>
            <a:ext cx="5443537"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p>
        </p:txBody>
      </p:sp>
      <p:sp>
        <p:nvSpPr>
          <p:cNvPr id="4102" name="Rectangle 6"/>
          <p:cNvSpPr>
            <a:spLocks noGrp="1" noChangeArrowheads="1"/>
          </p:cNvSpPr>
          <p:nvPr>
            <p:ph type="ftr" sz="quarter" idx="4"/>
          </p:nvPr>
        </p:nvSpPr>
        <p:spPr bwMode="auto">
          <a:xfrm>
            <a:off x="0" y="9445625"/>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AU" altLang="en-US"/>
          </a:p>
        </p:txBody>
      </p:sp>
      <p:sp>
        <p:nvSpPr>
          <p:cNvPr id="4103" name="Rectangle 7"/>
          <p:cNvSpPr>
            <a:spLocks noGrp="1" noChangeArrowheads="1"/>
          </p:cNvSpPr>
          <p:nvPr>
            <p:ph type="sldNum" sz="quarter" idx="5"/>
          </p:nvPr>
        </p:nvSpPr>
        <p:spPr bwMode="auto">
          <a:xfrm>
            <a:off x="3854450" y="9445625"/>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EF544D1-A96C-4FF1-A988-730059C432B7}" type="slidenum">
              <a:rPr lang="en-AU" altLang="en-US"/>
              <a:pPr>
                <a:defRPr/>
              </a:pPr>
              <a:t>‹#›</a:t>
            </a:fld>
            <a:endParaRPr lang="en-AU" altLang="en-US"/>
          </a:p>
        </p:txBody>
      </p:sp>
    </p:spTree>
    <p:extLst>
      <p:ext uri="{BB962C8B-B14F-4D97-AF65-F5344CB8AC3E}">
        <p14:creationId xmlns:p14="http://schemas.microsoft.com/office/powerpoint/2010/main" val="1717983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E75969-204C-4596-AABF-486D675F2B14}" type="slidenum">
              <a:rPr lang="en-AU" altLang="en-US" smtClean="0"/>
              <a:pPr>
                <a:spcBef>
                  <a:spcPct val="0"/>
                </a:spcBef>
              </a:pPr>
              <a:t>1</a:t>
            </a:fld>
            <a:endParaRPr lang="en-AU"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08050" y="4722813"/>
            <a:ext cx="4989513" cy="4475162"/>
          </a:xfrm>
          <a:noFill/>
        </p:spPr>
        <p:txBody>
          <a:bodyPr/>
          <a:lstStyle/>
          <a:p>
            <a:pPr eaLnBrk="1" hangingPunct="1"/>
            <a:r>
              <a:rPr lang="en-US" altLang="en-US" dirty="0" smtClean="0">
                <a:latin typeface="Arial" panose="020B0604020202020204" pitchFamily="34" charset="0"/>
              </a:rPr>
              <a:t>			</a:t>
            </a:r>
          </a:p>
        </p:txBody>
      </p:sp>
    </p:spTree>
    <p:extLst>
      <p:ext uri="{BB962C8B-B14F-4D97-AF65-F5344CB8AC3E}">
        <p14:creationId xmlns:p14="http://schemas.microsoft.com/office/powerpoint/2010/main" val="266839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7F576B-551E-4FB0-94AC-CFE6FD6406F8}" type="slidenum">
              <a:rPr lang="en-AU" altLang="en-US" smtClean="0"/>
              <a:pPr>
                <a:spcBef>
                  <a:spcPct val="0"/>
                </a:spcBef>
              </a:pPr>
              <a:t>11</a:t>
            </a:fld>
            <a:endParaRPr lang="en-AU"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8183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662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5D884B-04EE-42EB-AA45-CD3780A18401}" type="slidenum">
              <a:rPr lang="en-AU" altLang="en-US" smtClean="0">
                <a:latin typeface="Arial" panose="020B0604020202020204" pitchFamily="34" charset="0"/>
              </a:rPr>
              <a:pPr/>
              <a:t>12</a:t>
            </a:fld>
            <a:endParaRPr lang="en-AU" altLang="en-US" smtClean="0">
              <a:latin typeface="Arial" panose="020B0604020202020204" pitchFamily="34" charset="0"/>
            </a:endParaRPr>
          </a:p>
        </p:txBody>
      </p:sp>
    </p:spTree>
    <p:extLst>
      <p:ext uri="{BB962C8B-B14F-4D97-AF65-F5344CB8AC3E}">
        <p14:creationId xmlns:p14="http://schemas.microsoft.com/office/powerpoint/2010/main" val="212496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C8D753-E1EA-41A6-8A3D-B17387255161}" type="slidenum">
              <a:rPr lang="en-AU" altLang="en-US" smtClean="0"/>
              <a:pPr>
                <a:spcBef>
                  <a:spcPct val="0"/>
                </a:spcBef>
              </a:pPr>
              <a:t>13</a:t>
            </a:fld>
            <a:endParaRPr lang="en-AU"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32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B257DE-A686-407B-89C0-49CD444C0A94}" type="slidenum">
              <a:rPr lang="en-AU" altLang="en-US" smtClean="0"/>
              <a:pPr>
                <a:spcBef>
                  <a:spcPct val="0"/>
                </a:spcBef>
              </a:pPr>
              <a:t>14</a:t>
            </a:fld>
            <a:endParaRPr lang="en-AU"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08050" y="4722813"/>
            <a:ext cx="4989513" cy="4475162"/>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3029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EC0B39-78EE-4C43-A85E-085641C51B48}" type="slidenum">
              <a:rPr lang="en-AU" altLang="en-US" smtClean="0"/>
              <a:pPr>
                <a:spcBef>
                  <a:spcPct val="0"/>
                </a:spcBef>
              </a:pPr>
              <a:t>15</a:t>
            </a:fld>
            <a:endParaRPr lang="en-AU"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2021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5005531-0A58-4AC2-9B51-B555DBEAA098}" type="slidenum">
              <a:rPr lang="en-AU" altLang="en-US" smtClean="0">
                <a:latin typeface="Arial" panose="020B0604020202020204" pitchFamily="34" charset="0"/>
              </a:rPr>
              <a:pPr/>
              <a:t>16</a:t>
            </a:fld>
            <a:endParaRPr lang="en-AU" altLang="en-US" smtClean="0">
              <a:latin typeface="Arial" panose="020B0604020202020204" pitchFamily="34" charset="0"/>
            </a:endParaRPr>
          </a:p>
        </p:txBody>
      </p:sp>
    </p:spTree>
    <p:extLst>
      <p:ext uri="{BB962C8B-B14F-4D97-AF65-F5344CB8AC3E}">
        <p14:creationId xmlns:p14="http://schemas.microsoft.com/office/powerpoint/2010/main" val="234596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48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F6529C-14CC-4BA9-B8BC-79A0D1B332D3}" type="slidenum">
              <a:rPr lang="en-AU" altLang="en-US" smtClean="0"/>
              <a:pPr>
                <a:spcBef>
                  <a:spcPct val="0"/>
                </a:spcBef>
              </a:pPr>
              <a:t>19</a:t>
            </a:fld>
            <a:endParaRPr lang="en-AU" altLang="en-US" smtClean="0"/>
          </a:p>
        </p:txBody>
      </p:sp>
    </p:spTree>
    <p:extLst>
      <p:ext uri="{BB962C8B-B14F-4D97-AF65-F5344CB8AC3E}">
        <p14:creationId xmlns:p14="http://schemas.microsoft.com/office/powerpoint/2010/main" val="10714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168CD-E486-4CF8-87B8-36B5ED865957}" type="slidenum">
              <a:rPr lang="en-AU" altLang="en-US" smtClean="0"/>
              <a:pPr>
                <a:spcBef>
                  <a:spcPct val="0"/>
                </a:spcBef>
              </a:pPr>
              <a:t>21</a:t>
            </a:fld>
            <a:endParaRPr lang="en-AU" altLang="en-US" smtClean="0"/>
          </a:p>
        </p:txBody>
      </p:sp>
    </p:spTree>
    <p:extLst>
      <p:ext uri="{BB962C8B-B14F-4D97-AF65-F5344CB8AC3E}">
        <p14:creationId xmlns:p14="http://schemas.microsoft.com/office/powerpoint/2010/main" val="387571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E052E1-7CB0-4D42-A814-6D8087A41C8E}" type="slidenum">
              <a:rPr lang="en-AU" altLang="en-US" smtClean="0"/>
              <a:pPr>
                <a:spcBef>
                  <a:spcPct val="0"/>
                </a:spcBef>
              </a:pPr>
              <a:t>22</a:t>
            </a:fld>
            <a:endParaRPr lang="en-AU" altLang="en-US" smtClean="0"/>
          </a:p>
        </p:txBody>
      </p:sp>
    </p:spTree>
    <p:extLst>
      <p:ext uri="{BB962C8B-B14F-4D97-AF65-F5344CB8AC3E}">
        <p14:creationId xmlns:p14="http://schemas.microsoft.com/office/powerpoint/2010/main" val="3119233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7875DD-0100-40A9-AF7B-8260316E0952}" type="slidenum">
              <a:rPr lang="en-AU" altLang="en-US" smtClean="0"/>
              <a:pPr>
                <a:spcBef>
                  <a:spcPct val="0"/>
                </a:spcBef>
              </a:pPr>
              <a:t>23</a:t>
            </a:fld>
            <a:endParaRPr lang="en-AU"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08050" y="4722813"/>
            <a:ext cx="4989513" cy="4475162"/>
          </a:xfrm>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3214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85A013-2567-4A6D-A805-2E6156314C61}" type="slidenum">
              <a:rPr lang="en-AU" altLang="en-US" smtClean="0"/>
              <a:pPr>
                <a:spcBef>
                  <a:spcPct val="0"/>
                </a:spcBef>
              </a:pPr>
              <a:t>2</a:t>
            </a:fld>
            <a:endParaRPr lang="en-AU"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908050" y="4722813"/>
            <a:ext cx="4989513" cy="4475162"/>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81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5588B6-75EB-4EF1-AC69-518C20D9B910}" type="slidenum">
              <a:rPr lang="en-AU" altLang="en-US" smtClean="0"/>
              <a:pPr>
                <a:spcBef>
                  <a:spcPct val="0"/>
                </a:spcBef>
              </a:pPr>
              <a:t>24</a:t>
            </a:fld>
            <a:endParaRPr lang="en-AU"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08050" y="4722813"/>
            <a:ext cx="4989513" cy="4475162"/>
          </a:xfrm>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5090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EA187D-34EA-47E5-A1AC-6E58F085E84A}" type="slidenum">
              <a:rPr lang="en-AU" altLang="en-US" smtClean="0"/>
              <a:pPr>
                <a:spcBef>
                  <a:spcPct val="0"/>
                </a:spcBef>
              </a:pPr>
              <a:t>25</a:t>
            </a:fld>
            <a:endParaRPr lang="en-AU"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0330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9D89A1-193F-4360-B42C-BC0C453214DB}" type="slidenum">
              <a:rPr lang="en-AU" altLang="en-US" smtClean="0"/>
              <a:pPr>
                <a:spcBef>
                  <a:spcPct val="0"/>
                </a:spcBef>
              </a:pPr>
              <a:t>26</a:t>
            </a:fld>
            <a:endParaRPr lang="en-AU"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06116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8B0751-67A7-46B7-A19E-EBEED164CDD1}" type="slidenum">
              <a:rPr lang="en-AU" altLang="en-US" smtClean="0"/>
              <a:pPr>
                <a:spcBef>
                  <a:spcPct val="0"/>
                </a:spcBef>
              </a:pPr>
              <a:t>27</a:t>
            </a:fld>
            <a:endParaRPr lang="en-AU"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73655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4003BF-DB3F-4340-82F4-7A2819270CEE}" type="slidenum">
              <a:rPr lang="en-AU" altLang="en-US" smtClean="0"/>
              <a:pPr>
                <a:spcBef>
                  <a:spcPct val="0"/>
                </a:spcBef>
              </a:pPr>
              <a:t>28</a:t>
            </a:fld>
            <a:endParaRPr lang="en-AU"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01423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2093C4-356D-4993-B8C8-514FE1EF1349}" type="slidenum">
              <a:rPr lang="en-AU" altLang="en-US" smtClean="0"/>
              <a:pPr>
                <a:spcBef>
                  <a:spcPct val="0"/>
                </a:spcBef>
              </a:pPr>
              <a:t>29</a:t>
            </a:fld>
            <a:endParaRPr lang="en-AU"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6255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88C545-65E0-441E-9DA7-33052AB37BEE}" type="slidenum">
              <a:rPr lang="en-AU" altLang="en-US" smtClean="0"/>
              <a:pPr>
                <a:spcBef>
                  <a:spcPct val="0"/>
                </a:spcBef>
              </a:pPr>
              <a:t>30</a:t>
            </a:fld>
            <a:endParaRPr lang="en-AU"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19113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609654-0F5C-4EE8-AE14-C39F7D4DE540}" type="slidenum">
              <a:rPr lang="en-AU" altLang="en-US" smtClean="0"/>
              <a:pPr>
                <a:spcBef>
                  <a:spcPct val="0"/>
                </a:spcBef>
              </a:pPr>
              <a:t>31</a:t>
            </a:fld>
            <a:endParaRPr lang="en-AU"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88241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995C0F-5550-4DE2-87F1-2BBB7524220B}" type="slidenum">
              <a:rPr lang="en-AU" altLang="en-US" smtClean="0"/>
              <a:pPr>
                <a:spcBef>
                  <a:spcPct val="0"/>
                </a:spcBef>
              </a:pPr>
              <a:t>32</a:t>
            </a:fld>
            <a:endParaRPr lang="en-AU"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6742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124BC6-5F12-49F5-962F-5E79E44C1800}" type="slidenum">
              <a:rPr lang="en-AU" altLang="en-US" smtClean="0"/>
              <a:pPr>
                <a:spcBef>
                  <a:spcPct val="0"/>
                </a:spcBef>
              </a:pPr>
              <a:t>35</a:t>
            </a:fld>
            <a:endParaRPr lang="en-AU"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4695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8252D5-F6D0-44EF-A6DC-4B02DA23B2D3}" type="slidenum">
              <a:rPr lang="en-AU" altLang="en-US" smtClean="0"/>
              <a:pPr>
                <a:spcBef>
                  <a:spcPct val="0"/>
                </a:spcBef>
              </a:pPr>
              <a:t>3</a:t>
            </a:fld>
            <a:endParaRPr lang="en-AU"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09053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146524-A2B9-4E72-BA1F-05FC1BBE6EDE}" type="slidenum">
              <a:rPr lang="en-AU" altLang="en-US" smtClean="0"/>
              <a:pPr>
                <a:spcBef>
                  <a:spcPct val="0"/>
                </a:spcBef>
              </a:pPr>
              <a:t>36</a:t>
            </a:fld>
            <a:endParaRPr lang="en-AU"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57030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34764B-0E48-43B3-8EC4-669C33A200D0}" type="slidenum">
              <a:rPr lang="en-AU" altLang="en-US" smtClean="0"/>
              <a:pPr>
                <a:spcBef>
                  <a:spcPct val="0"/>
                </a:spcBef>
              </a:pPr>
              <a:t>37</a:t>
            </a:fld>
            <a:endParaRPr lang="en-AU" altLang="en-US" smtClean="0"/>
          </a:p>
        </p:txBody>
      </p:sp>
      <p:sp>
        <p:nvSpPr>
          <p:cNvPr id="67587" name="Rectangle 2"/>
          <p:cNvSpPr>
            <a:spLocks noGrp="1" noRot="1" noChangeAspect="1" noChangeArrowheads="1" noTextEdit="1"/>
          </p:cNvSpPr>
          <p:nvPr>
            <p:ph type="sldImg"/>
          </p:nvPr>
        </p:nvSpPr>
        <p:spPr>
          <a:xfrm>
            <a:off x="942975" y="768350"/>
            <a:ext cx="4918075" cy="3689350"/>
          </a:xfrm>
          <a:ln/>
        </p:spPr>
      </p:sp>
      <p:sp>
        <p:nvSpPr>
          <p:cNvPr id="67588" name="Rectangle 3"/>
          <p:cNvSpPr>
            <a:spLocks noGrp="1" noChangeArrowheads="1"/>
          </p:cNvSpPr>
          <p:nvPr>
            <p:ph type="body" idx="1"/>
          </p:nvPr>
        </p:nvSpPr>
        <p:spPr>
          <a:xfrm>
            <a:off x="919163" y="4689475"/>
            <a:ext cx="4964112" cy="4532313"/>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06913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99AB4A-C498-4B4D-AE50-AC34D5370917}" type="slidenum">
              <a:rPr lang="en-AU" altLang="en-US" smtClean="0"/>
              <a:pPr>
                <a:spcBef>
                  <a:spcPct val="0"/>
                </a:spcBef>
              </a:pPr>
              <a:t>38</a:t>
            </a:fld>
            <a:endParaRPr lang="en-AU" altLang="en-US" smtClean="0"/>
          </a:p>
        </p:txBody>
      </p:sp>
      <p:sp>
        <p:nvSpPr>
          <p:cNvPr id="69635" name="Rectangle 2"/>
          <p:cNvSpPr>
            <a:spLocks noGrp="1" noRot="1" noChangeAspect="1" noChangeArrowheads="1" noTextEdit="1"/>
          </p:cNvSpPr>
          <p:nvPr>
            <p:ph type="sldImg"/>
          </p:nvPr>
        </p:nvSpPr>
        <p:spPr>
          <a:xfrm>
            <a:off x="942975" y="768350"/>
            <a:ext cx="4918075" cy="3689350"/>
          </a:xfrm>
          <a:ln/>
        </p:spPr>
      </p:sp>
      <p:sp>
        <p:nvSpPr>
          <p:cNvPr id="69636" name="Rectangle 3"/>
          <p:cNvSpPr>
            <a:spLocks noGrp="1" noChangeArrowheads="1"/>
          </p:cNvSpPr>
          <p:nvPr>
            <p:ph type="body" idx="1"/>
          </p:nvPr>
        </p:nvSpPr>
        <p:spPr>
          <a:xfrm>
            <a:off x="919163" y="4689475"/>
            <a:ext cx="4964112" cy="4532313"/>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99734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836863-9FD3-45AF-8684-EE3AF00E4BB3}" type="slidenum">
              <a:rPr lang="en-AU" altLang="en-US" smtClean="0"/>
              <a:pPr>
                <a:spcBef>
                  <a:spcPct val="0"/>
                </a:spcBef>
              </a:pPr>
              <a:t>39</a:t>
            </a:fld>
            <a:endParaRPr lang="en-AU" altLang="en-US" smtClean="0"/>
          </a:p>
        </p:txBody>
      </p:sp>
      <p:sp>
        <p:nvSpPr>
          <p:cNvPr id="71683" name="Rectangle 2"/>
          <p:cNvSpPr>
            <a:spLocks noGrp="1" noRot="1" noChangeAspect="1" noChangeArrowheads="1" noTextEdit="1"/>
          </p:cNvSpPr>
          <p:nvPr>
            <p:ph type="sldImg"/>
          </p:nvPr>
        </p:nvSpPr>
        <p:spPr>
          <a:xfrm>
            <a:off x="942975" y="768350"/>
            <a:ext cx="4918075" cy="3689350"/>
          </a:xfrm>
          <a:ln/>
        </p:spPr>
      </p:sp>
      <p:sp>
        <p:nvSpPr>
          <p:cNvPr id="71684" name="Rectangle 3"/>
          <p:cNvSpPr>
            <a:spLocks noGrp="1" noChangeArrowheads="1"/>
          </p:cNvSpPr>
          <p:nvPr>
            <p:ph type="body" idx="1"/>
          </p:nvPr>
        </p:nvSpPr>
        <p:spPr>
          <a:xfrm>
            <a:off x="919163" y="4689475"/>
            <a:ext cx="4964112" cy="4532313"/>
          </a:xfrm>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3596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123C72-4F0B-466F-AEE3-1B85739E24CB}" type="slidenum">
              <a:rPr lang="en-AU" altLang="en-US" smtClean="0"/>
              <a:pPr>
                <a:spcBef>
                  <a:spcPct val="0"/>
                </a:spcBef>
              </a:pPr>
              <a:t>4</a:t>
            </a:fld>
            <a:endParaRPr lang="en-AU"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55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en-AU" altLang="en-US" smtClean="0">
              <a:latin typeface="Arial" panose="020B0604020202020204" pitchFamily="34" charset="0"/>
            </a:endParaRPr>
          </a:p>
          <a:p>
            <a:pPr eaLnBrk="1" hangingPunct="1"/>
            <a:endParaRPr lang="en-AU" altLang="en-US" smtClean="0">
              <a:latin typeface="Arial" panose="020B0604020202020204" pitchFamily="34" charset="0"/>
            </a:endParaRPr>
          </a:p>
          <a:p>
            <a:pPr eaLnBrk="1" hangingPunct="1"/>
            <a:r>
              <a:rPr lang="en-AU" altLang="en-US" smtClean="0">
                <a:latin typeface="Arial" panose="020B0604020202020204" pitchFamily="34" charset="0"/>
              </a:rPr>
              <a:t>http://factsheets.dva.gov.au/factsheets/</a:t>
            </a:r>
          </a:p>
          <a:p>
            <a:pPr eaLnBrk="1" hangingPunct="1"/>
            <a:endParaRPr lang="en-AU" altLang="en-US" smtClean="0">
              <a:latin typeface="Arial" panose="020B0604020202020204" pitchFamily="34" charset="0"/>
            </a:endParaRPr>
          </a:p>
          <a:p>
            <a:pPr eaLnBrk="1" hangingPunct="1"/>
            <a:r>
              <a:rPr lang="en-AU" altLang="en-US" smtClean="0">
                <a:latin typeface="Arial" panose="020B0604020202020204" pitchFamily="34" charset="0"/>
              </a:rPr>
              <a:t>Overview of cards Factsheet </a:t>
            </a:r>
            <a:r>
              <a:rPr lang="en-AU" altLang="en-US" b="1" smtClean="0">
                <a:latin typeface="Arial" panose="020B0604020202020204" pitchFamily="34" charset="0"/>
              </a:rPr>
              <a:t>IS160</a:t>
            </a:r>
          </a:p>
          <a:p>
            <a:pPr eaLnBrk="1" hangingPunct="1"/>
            <a:endParaRPr lang="en-AU" altLang="en-US" smtClean="0">
              <a:latin typeface="Arial" panose="020B0604020202020204" pitchFamily="34" charset="0"/>
            </a:endParaRPr>
          </a:p>
          <a:p>
            <a:pPr eaLnBrk="1" hangingPunct="1"/>
            <a:r>
              <a:rPr lang="en-AU" altLang="en-US" b="1" smtClean="0">
                <a:latin typeface="Arial" panose="020B0604020202020204" pitchFamily="34" charset="0"/>
              </a:rPr>
              <a:t>GOLD CARD  </a:t>
            </a:r>
          </a:p>
          <a:p>
            <a:pPr eaLnBrk="1" hangingPunct="1"/>
            <a:r>
              <a:rPr lang="en-AU" altLang="en-US" smtClean="0">
                <a:latin typeface="Arial" panose="020B0604020202020204" pitchFamily="34" charset="0"/>
              </a:rPr>
              <a:t>Factsheet </a:t>
            </a:r>
            <a:r>
              <a:rPr lang="en-AU" altLang="en-US" b="1" smtClean="0">
                <a:latin typeface="Arial" panose="020B0604020202020204" pitchFamily="34" charset="0"/>
              </a:rPr>
              <a:t>HSV01</a:t>
            </a:r>
          </a:p>
        </p:txBody>
      </p:sp>
      <p:sp>
        <p:nvSpPr>
          <p:cNvPr id="1331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B6E6A3-BCA4-4E8E-90B8-7DCFBA1D1604}" type="slidenum">
              <a:rPr lang="en-AU" altLang="en-US" smtClean="0"/>
              <a:pPr>
                <a:spcBef>
                  <a:spcPct val="0"/>
                </a:spcBef>
              </a:pPr>
              <a:t>5</a:t>
            </a:fld>
            <a:endParaRPr lang="en-AU" altLang="en-US" smtClean="0"/>
          </a:p>
        </p:txBody>
      </p:sp>
    </p:spTree>
    <p:extLst>
      <p:ext uri="{BB962C8B-B14F-4D97-AF65-F5344CB8AC3E}">
        <p14:creationId xmlns:p14="http://schemas.microsoft.com/office/powerpoint/2010/main" val="234754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AU" altLang="en-US" smtClean="0">
              <a:latin typeface="Arial" panose="020B0604020202020204" pitchFamily="34" charset="0"/>
            </a:endParaRPr>
          </a:p>
          <a:p>
            <a:pPr eaLnBrk="1" hangingPunct="1"/>
            <a:r>
              <a:rPr lang="en-AU" altLang="en-US" b="1" smtClean="0">
                <a:latin typeface="Arial" panose="020B0604020202020204" pitchFamily="34" charset="0"/>
              </a:rPr>
              <a:t>FACT SHEETS</a:t>
            </a:r>
          </a:p>
          <a:p>
            <a:pPr eaLnBrk="1" hangingPunct="1"/>
            <a:r>
              <a:rPr lang="en-AU" altLang="en-US" smtClean="0">
                <a:latin typeface="Arial" panose="020B0604020202020204" pitchFamily="34" charset="0"/>
              </a:rPr>
              <a:t>http://factsheets.dva.gov.au/factsheets/</a:t>
            </a:r>
          </a:p>
          <a:p>
            <a:pPr eaLnBrk="1" hangingPunct="1"/>
            <a:endParaRPr lang="en-AU" altLang="en-US" b="1" smtClean="0">
              <a:latin typeface="Arial" panose="020B0604020202020204" pitchFamily="34" charset="0"/>
            </a:endParaRPr>
          </a:p>
          <a:p>
            <a:pPr eaLnBrk="1" hangingPunct="1"/>
            <a:endParaRPr lang="en-AU" altLang="en-US" b="1" smtClean="0">
              <a:latin typeface="Arial" panose="020B0604020202020204" pitchFamily="34" charset="0"/>
            </a:endParaRPr>
          </a:p>
          <a:p>
            <a:pPr eaLnBrk="1" hangingPunct="1"/>
            <a:r>
              <a:rPr lang="en-AU" altLang="en-US" b="1" smtClean="0">
                <a:latin typeface="Arial" panose="020B0604020202020204" pitchFamily="34" charset="0"/>
              </a:rPr>
              <a:t>WHITE CARD</a:t>
            </a:r>
          </a:p>
          <a:p>
            <a:pPr eaLnBrk="1" hangingPunct="1"/>
            <a:r>
              <a:rPr lang="en-AU" altLang="en-US" smtClean="0">
                <a:latin typeface="Arial" panose="020B0604020202020204" pitchFamily="34" charset="0"/>
              </a:rPr>
              <a:t>Factsheet </a:t>
            </a:r>
            <a:r>
              <a:rPr lang="en-AU" altLang="en-US" b="1" smtClean="0">
                <a:latin typeface="Arial" panose="020B0604020202020204" pitchFamily="34" charset="0"/>
              </a:rPr>
              <a:t>HSV61</a:t>
            </a:r>
          </a:p>
          <a:p>
            <a:pPr eaLnBrk="1" hangingPunct="1"/>
            <a:endParaRPr lang="en-AU" altLang="en-US" smtClean="0">
              <a:latin typeface="Arial" panose="020B0604020202020204" pitchFamily="34" charset="0"/>
            </a:endParaRPr>
          </a:p>
          <a:p>
            <a:pPr eaLnBrk="1" hangingPunct="1"/>
            <a:endParaRPr lang="en-AU" altLang="en-US" smtClean="0">
              <a:latin typeface="Arial" panose="020B0604020202020204" pitchFamily="34" charset="0"/>
            </a:endParaRPr>
          </a:p>
          <a:p>
            <a:pPr eaLnBrk="1" hangingPunct="1"/>
            <a:r>
              <a:rPr lang="en-AU" altLang="en-US" b="1" smtClean="0">
                <a:latin typeface="Arial" panose="020B0604020202020204" pitchFamily="34" charset="0"/>
              </a:rPr>
              <a:t>ORANGE CARD</a:t>
            </a:r>
          </a:p>
          <a:p>
            <a:pPr eaLnBrk="1" hangingPunct="1"/>
            <a:r>
              <a:rPr lang="en-AU" altLang="en-US" smtClean="0">
                <a:latin typeface="Arial" panose="020B0604020202020204" pitchFamily="34" charset="0"/>
              </a:rPr>
              <a:t>Factsheet </a:t>
            </a:r>
            <a:r>
              <a:rPr lang="en-AU" altLang="en-US" b="1" smtClean="0">
                <a:latin typeface="Arial" panose="020B0604020202020204" pitchFamily="34" charset="0"/>
              </a:rPr>
              <a:t>HSV69</a:t>
            </a:r>
          </a:p>
        </p:txBody>
      </p:sp>
      <p:sp>
        <p:nvSpPr>
          <p:cNvPr id="1536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AF7095-CBC7-4589-8B66-CEB5D76DA233}" type="slidenum">
              <a:rPr lang="en-AU" altLang="en-US" smtClean="0"/>
              <a:pPr>
                <a:spcBef>
                  <a:spcPct val="0"/>
                </a:spcBef>
              </a:pPr>
              <a:t>6</a:t>
            </a:fld>
            <a:endParaRPr lang="en-AU" altLang="en-US" smtClean="0"/>
          </a:p>
        </p:txBody>
      </p:sp>
    </p:spTree>
    <p:extLst>
      <p:ext uri="{BB962C8B-B14F-4D97-AF65-F5344CB8AC3E}">
        <p14:creationId xmlns:p14="http://schemas.microsoft.com/office/powerpoint/2010/main" val="284149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304321-23DB-4656-A88F-C230B4645E02}" type="slidenum">
              <a:rPr lang="en-AU" altLang="en-US" smtClean="0"/>
              <a:pPr>
                <a:spcBef>
                  <a:spcPct val="0"/>
                </a:spcBef>
              </a:pPr>
              <a:t>8</a:t>
            </a:fld>
            <a:endParaRPr lang="en-AU"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9602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20C5B1-12A4-4A51-B3EB-9042741E1477}" type="slidenum">
              <a:rPr lang="en-AU" altLang="en-US" smtClean="0"/>
              <a:pPr>
                <a:spcBef>
                  <a:spcPct val="0"/>
                </a:spcBef>
              </a:pPr>
              <a:t>9</a:t>
            </a:fld>
            <a:endParaRPr lang="en-AU"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8050" y="4722813"/>
            <a:ext cx="4989513" cy="4475162"/>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7770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7E20BA-5EF0-41CD-827D-E21B5218A8DD}" type="slidenum">
              <a:rPr lang="en-AU" altLang="en-US" smtClean="0"/>
              <a:pPr>
                <a:spcBef>
                  <a:spcPct val="0"/>
                </a:spcBef>
              </a:pPr>
              <a:t>10</a:t>
            </a:fld>
            <a:endParaRPr lang="en-AU"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6246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grpSp>
      <p:sp>
        <p:nvSpPr>
          <p:cNvPr id="99334"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en-US" noProof="0" smtClean="0"/>
              <a:t>Click to edit Master title style</a:t>
            </a:r>
          </a:p>
        </p:txBody>
      </p:sp>
      <p:sp>
        <p:nvSpPr>
          <p:cNvPr id="9933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AU" altLang="en-US" noProof="0" smtClean="0"/>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AU" altLang="en-US"/>
          </a:p>
        </p:txBody>
      </p:sp>
      <p:sp>
        <p:nvSpPr>
          <p:cNvPr id="9" name="Rectangle 9"/>
          <p:cNvSpPr>
            <a:spLocks noGrp="1" noChangeArrowheads="1"/>
          </p:cNvSpPr>
          <p:nvPr>
            <p:ph type="ftr" sz="quarter" idx="11"/>
          </p:nvPr>
        </p:nvSpPr>
        <p:spPr/>
        <p:txBody>
          <a:bodyPr/>
          <a:lstStyle>
            <a:lvl1pPr>
              <a:defRPr/>
            </a:lvl1pPr>
          </a:lstStyle>
          <a:p>
            <a:pPr>
              <a:defRPr/>
            </a:pPr>
            <a:endParaRPr lang="en-AU" altLang="en-US"/>
          </a:p>
        </p:txBody>
      </p:sp>
      <p:sp>
        <p:nvSpPr>
          <p:cNvPr id="10" name="Rectangle 10"/>
          <p:cNvSpPr>
            <a:spLocks noGrp="1" noChangeArrowheads="1"/>
          </p:cNvSpPr>
          <p:nvPr>
            <p:ph type="sldNum" sz="quarter" idx="12"/>
          </p:nvPr>
        </p:nvSpPr>
        <p:spPr/>
        <p:txBody>
          <a:bodyPr/>
          <a:lstStyle>
            <a:lvl1pPr>
              <a:defRPr/>
            </a:lvl1pPr>
          </a:lstStyle>
          <a:p>
            <a:pPr>
              <a:defRPr/>
            </a:pPr>
            <a:fld id="{1B2D244C-75DF-44C5-A27D-B5298D357A17}" type="slidenum">
              <a:rPr lang="en-AU" altLang="en-US"/>
              <a:pPr>
                <a:defRPr/>
              </a:pPr>
              <a:t>‹#›</a:t>
            </a:fld>
            <a:endParaRPr lang="en-AU" altLang="en-US"/>
          </a:p>
        </p:txBody>
      </p:sp>
    </p:spTree>
    <p:extLst>
      <p:ext uri="{BB962C8B-B14F-4D97-AF65-F5344CB8AC3E}">
        <p14:creationId xmlns:p14="http://schemas.microsoft.com/office/powerpoint/2010/main" val="12862787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10"/>
          <p:cNvSpPr>
            <a:spLocks noGrp="1" noChangeArrowheads="1"/>
          </p:cNvSpPr>
          <p:nvPr>
            <p:ph type="sldNum" sz="quarter" idx="12"/>
          </p:nvPr>
        </p:nvSpPr>
        <p:spPr>
          <a:ln/>
        </p:spPr>
        <p:txBody>
          <a:bodyPr/>
          <a:lstStyle>
            <a:lvl1pPr>
              <a:defRPr/>
            </a:lvl1pPr>
          </a:lstStyle>
          <a:p>
            <a:pPr>
              <a:defRPr/>
            </a:pPr>
            <a:fld id="{D952A330-EF5F-4F16-BA23-ED92082787A5}" type="slidenum">
              <a:rPr lang="en-AU" altLang="en-US"/>
              <a:pPr>
                <a:defRPr/>
              </a:pPr>
              <a:t>‹#›</a:t>
            </a:fld>
            <a:endParaRPr lang="en-AU" altLang="en-US"/>
          </a:p>
        </p:txBody>
      </p:sp>
    </p:spTree>
    <p:extLst>
      <p:ext uri="{BB962C8B-B14F-4D97-AF65-F5344CB8AC3E}">
        <p14:creationId xmlns:p14="http://schemas.microsoft.com/office/powerpoint/2010/main" val="9871933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10"/>
          <p:cNvSpPr>
            <a:spLocks noGrp="1" noChangeArrowheads="1"/>
          </p:cNvSpPr>
          <p:nvPr>
            <p:ph type="sldNum" sz="quarter" idx="12"/>
          </p:nvPr>
        </p:nvSpPr>
        <p:spPr>
          <a:ln/>
        </p:spPr>
        <p:txBody>
          <a:bodyPr/>
          <a:lstStyle>
            <a:lvl1pPr>
              <a:defRPr/>
            </a:lvl1pPr>
          </a:lstStyle>
          <a:p>
            <a:pPr>
              <a:defRPr/>
            </a:pPr>
            <a:fld id="{FD3EB7D9-9900-41EA-8C63-C1A87FD4E70C}" type="slidenum">
              <a:rPr lang="en-AU" altLang="en-US"/>
              <a:pPr>
                <a:defRPr/>
              </a:pPr>
              <a:t>‹#›</a:t>
            </a:fld>
            <a:endParaRPr lang="en-AU" altLang="en-US"/>
          </a:p>
        </p:txBody>
      </p:sp>
    </p:spTree>
    <p:extLst>
      <p:ext uri="{BB962C8B-B14F-4D97-AF65-F5344CB8AC3E}">
        <p14:creationId xmlns:p14="http://schemas.microsoft.com/office/powerpoint/2010/main" val="24914401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10"/>
          <p:cNvSpPr>
            <a:spLocks noGrp="1" noChangeArrowheads="1"/>
          </p:cNvSpPr>
          <p:nvPr>
            <p:ph type="sldNum" sz="quarter" idx="12"/>
          </p:nvPr>
        </p:nvSpPr>
        <p:spPr>
          <a:ln/>
        </p:spPr>
        <p:txBody>
          <a:bodyPr/>
          <a:lstStyle>
            <a:lvl1pPr>
              <a:defRPr/>
            </a:lvl1pPr>
          </a:lstStyle>
          <a:p>
            <a:pPr>
              <a:defRPr/>
            </a:pPr>
            <a:fld id="{F95E504A-6675-4552-88E4-5F2E79D1216E}" type="slidenum">
              <a:rPr lang="en-AU" altLang="en-US"/>
              <a:pPr>
                <a:defRPr/>
              </a:pPr>
              <a:t>‹#›</a:t>
            </a:fld>
            <a:endParaRPr lang="en-AU" altLang="en-US"/>
          </a:p>
        </p:txBody>
      </p:sp>
    </p:spTree>
    <p:extLst>
      <p:ext uri="{BB962C8B-B14F-4D97-AF65-F5344CB8AC3E}">
        <p14:creationId xmlns:p14="http://schemas.microsoft.com/office/powerpoint/2010/main" val="18910593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10"/>
          <p:cNvSpPr>
            <a:spLocks noGrp="1" noChangeArrowheads="1"/>
          </p:cNvSpPr>
          <p:nvPr>
            <p:ph type="sldNum" sz="quarter" idx="12"/>
          </p:nvPr>
        </p:nvSpPr>
        <p:spPr>
          <a:ln/>
        </p:spPr>
        <p:txBody>
          <a:bodyPr/>
          <a:lstStyle>
            <a:lvl1pPr>
              <a:defRPr/>
            </a:lvl1pPr>
          </a:lstStyle>
          <a:p>
            <a:pPr>
              <a:defRPr/>
            </a:pPr>
            <a:fld id="{FA0D363D-1489-48EE-80C1-A72BED9D6E1A}" type="slidenum">
              <a:rPr lang="en-AU" altLang="en-US"/>
              <a:pPr>
                <a:defRPr/>
              </a:pPr>
              <a:t>‹#›</a:t>
            </a:fld>
            <a:endParaRPr lang="en-AU" altLang="en-US"/>
          </a:p>
        </p:txBody>
      </p:sp>
    </p:spTree>
    <p:extLst>
      <p:ext uri="{BB962C8B-B14F-4D97-AF65-F5344CB8AC3E}">
        <p14:creationId xmlns:p14="http://schemas.microsoft.com/office/powerpoint/2010/main" val="4135812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10"/>
          <p:cNvSpPr>
            <a:spLocks noGrp="1" noChangeArrowheads="1"/>
          </p:cNvSpPr>
          <p:nvPr>
            <p:ph type="sldNum" sz="quarter" idx="12"/>
          </p:nvPr>
        </p:nvSpPr>
        <p:spPr>
          <a:ln/>
        </p:spPr>
        <p:txBody>
          <a:bodyPr/>
          <a:lstStyle>
            <a:lvl1pPr>
              <a:defRPr/>
            </a:lvl1pPr>
          </a:lstStyle>
          <a:p>
            <a:pPr>
              <a:defRPr/>
            </a:pPr>
            <a:fld id="{CD57BEB1-3AFD-451A-93C2-CB9885033044}" type="slidenum">
              <a:rPr lang="en-AU" altLang="en-US"/>
              <a:pPr>
                <a:defRPr/>
              </a:pPr>
              <a:t>‹#›</a:t>
            </a:fld>
            <a:endParaRPr lang="en-AU" altLang="en-US"/>
          </a:p>
        </p:txBody>
      </p:sp>
    </p:spTree>
    <p:extLst>
      <p:ext uri="{BB962C8B-B14F-4D97-AF65-F5344CB8AC3E}">
        <p14:creationId xmlns:p14="http://schemas.microsoft.com/office/powerpoint/2010/main" val="38942834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9" name="Rectangle 10"/>
          <p:cNvSpPr>
            <a:spLocks noGrp="1" noChangeArrowheads="1"/>
          </p:cNvSpPr>
          <p:nvPr>
            <p:ph type="sldNum" sz="quarter" idx="12"/>
          </p:nvPr>
        </p:nvSpPr>
        <p:spPr>
          <a:ln/>
        </p:spPr>
        <p:txBody>
          <a:bodyPr/>
          <a:lstStyle>
            <a:lvl1pPr>
              <a:defRPr/>
            </a:lvl1pPr>
          </a:lstStyle>
          <a:p>
            <a:pPr>
              <a:defRPr/>
            </a:pPr>
            <a:fld id="{E0062885-771C-421B-BDEF-C12481F3B42F}" type="slidenum">
              <a:rPr lang="en-AU" altLang="en-US"/>
              <a:pPr>
                <a:defRPr/>
              </a:pPr>
              <a:t>‹#›</a:t>
            </a:fld>
            <a:endParaRPr lang="en-AU" altLang="en-US"/>
          </a:p>
        </p:txBody>
      </p:sp>
    </p:spTree>
    <p:extLst>
      <p:ext uri="{BB962C8B-B14F-4D97-AF65-F5344CB8AC3E}">
        <p14:creationId xmlns:p14="http://schemas.microsoft.com/office/powerpoint/2010/main" val="28635114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5" name="Rectangle 10"/>
          <p:cNvSpPr>
            <a:spLocks noGrp="1" noChangeArrowheads="1"/>
          </p:cNvSpPr>
          <p:nvPr>
            <p:ph type="sldNum" sz="quarter" idx="12"/>
          </p:nvPr>
        </p:nvSpPr>
        <p:spPr>
          <a:ln/>
        </p:spPr>
        <p:txBody>
          <a:bodyPr/>
          <a:lstStyle>
            <a:lvl1pPr>
              <a:defRPr/>
            </a:lvl1pPr>
          </a:lstStyle>
          <a:p>
            <a:pPr>
              <a:defRPr/>
            </a:pPr>
            <a:fld id="{1CD745BA-0CB6-41A1-BE57-2CACCD82ED14}" type="slidenum">
              <a:rPr lang="en-AU" altLang="en-US"/>
              <a:pPr>
                <a:defRPr/>
              </a:pPr>
              <a:t>‹#›</a:t>
            </a:fld>
            <a:endParaRPr lang="en-AU" altLang="en-US"/>
          </a:p>
        </p:txBody>
      </p:sp>
    </p:spTree>
    <p:extLst>
      <p:ext uri="{BB962C8B-B14F-4D97-AF65-F5344CB8AC3E}">
        <p14:creationId xmlns:p14="http://schemas.microsoft.com/office/powerpoint/2010/main" val="4236202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4" name="Rectangle 10"/>
          <p:cNvSpPr>
            <a:spLocks noGrp="1" noChangeArrowheads="1"/>
          </p:cNvSpPr>
          <p:nvPr>
            <p:ph type="sldNum" sz="quarter" idx="12"/>
          </p:nvPr>
        </p:nvSpPr>
        <p:spPr>
          <a:ln/>
        </p:spPr>
        <p:txBody>
          <a:bodyPr/>
          <a:lstStyle>
            <a:lvl1pPr>
              <a:defRPr/>
            </a:lvl1pPr>
          </a:lstStyle>
          <a:p>
            <a:pPr>
              <a:defRPr/>
            </a:pPr>
            <a:fld id="{E0CB73C8-D7B5-4FB0-B2C3-812D0113464E}" type="slidenum">
              <a:rPr lang="en-AU" altLang="en-US"/>
              <a:pPr>
                <a:defRPr/>
              </a:pPr>
              <a:t>‹#›</a:t>
            </a:fld>
            <a:endParaRPr lang="en-AU" altLang="en-US"/>
          </a:p>
        </p:txBody>
      </p:sp>
    </p:spTree>
    <p:extLst>
      <p:ext uri="{BB962C8B-B14F-4D97-AF65-F5344CB8AC3E}">
        <p14:creationId xmlns:p14="http://schemas.microsoft.com/office/powerpoint/2010/main" val="29493862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10"/>
          <p:cNvSpPr>
            <a:spLocks noGrp="1" noChangeArrowheads="1"/>
          </p:cNvSpPr>
          <p:nvPr>
            <p:ph type="sldNum" sz="quarter" idx="12"/>
          </p:nvPr>
        </p:nvSpPr>
        <p:spPr>
          <a:ln/>
        </p:spPr>
        <p:txBody>
          <a:bodyPr/>
          <a:lstStyle>
            <a:lvl1pPr>
              <a:defRPr/>
            </a:lvl1pPr>
          </a:lstStyle>
          <a:p>
            <a:pPr>
              <a:defRPr/>
            </a:pPr>
            <a:fld id="{03803074-AC9B-4C2C-8ADC-488584F0394C}" type="slidenum">
              <a:rPr lang="en-AU" altLang="en-US"/>
              <a:pPr>
                <a:defRPr/>
              </a:pPr>
              <a:t>‹#›</a:t>
            </a:fld>
            <a:endParaRPr lang="en-AU" altLang="en-US"/>
          </a:p>
        </p:txBody>
      </p:sp>
    </p:spTree>
    <p:extLst>
      <p:ext uri="{BB962C8B-B14F-4D97-AF65-F5344CB8AC3E}">
        <p14:creationId xmlns:p14="http://schemas.microsoft.com/office/powerpoint/2010/main" val="26745183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10"/>
          <p:cNvSpPr>
            <a:spLocks noGrp="1" noChangeArrowheads="1"/>
          </p:cNvSpPr>
          <p:nvPr>
            <p:ph type="sldNum" sz="quarter" idx="12"/>
          </p:nvPr>
        </p:nvSpPr>
        <p:spPr>
          <a:ln/>
        </p:spPr>
        <p:txBody>
          <a:bodyPr/>
          <a:lstStyle>
            <a:lvl1pPr>
              <a:defRPr/>
            </a:lvl1pPr>
          </a:lstStyle>
          <a:p>
            <a:pPr>
              <a:defRPr/>
            </a:pPr>
            <a:fld id="{C1488CC5-80D8-4CEA-9D6A-7D360B03C842}" type="slidenum">
              <a:rPr lang="en-AU" altLang="en-US"/>
              <a:pPr>
                <a:defRPr/>
              </a:pPr>
              <a:t>‹#›</a:t>
            </a:fld>
            <a:endParaRPr lang="en-AU" altLang="en-US"/>
          </a:p>
        </p:txBody>
      </p:sp>
    </p:spTree>
    <p:extLst>
      <p:ext uri="{BB962C8B-B14F-4D97-AF65-F5344CB8AC3E}">
        <p14:creationId xmlns:p14="http://schemas.microsoft.com/office/powerpoint/2010/main" val="14036777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9831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en-US"/>
          </a:p>
        </p:txBody>
      </p:sp>
      <p:sp>
        <p:nvSpPr>
          <p:cNvPr id="9831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en-US"/>
          </a:p>
        </p:txBody>
      </p:sp>
      <p:sp>
        <p:nvSpPr>
          <p:cNvPr id="9831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DA7EFD-4486-4251-A7B1-41951B2CFC1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898"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va.gov.au/providers/provider-programs/rehabilitation-appliances-program-rap#medical-gra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va.gov.au/providers/provider-programs/rehabilitation-appliances-program-rap#medical-gra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va.gov.au/sites/default/files/dvaforms/D0688.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dva.gov.au/providers/provider-programs/rehabilitation-appliances-program-rap#medical-grad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dva.gov.au/sites/default/files/dvaforms/D0688.pdf" TargetMode="External"/><Relationship Id="rId4" Type="http://schemas.openxmlformats.org/officeDocument/2006/relationships/hyperlink" Target="http://www.dva.gov.au/providers/fee-schedules/dental-and-allied-health-fee-schedul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hyperlink" Target="http://www.dva.gov.au/providers/provider-programs/travel-treatmen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va.gov.au/providers/dva-health-card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dva.gov.au/providers/dva-health-cards"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76375" y="620713"/>
            <a:ext cx="7199313" cy="1873250"/>
          </a:xfrm>
        </p:spPr>
        <p:txBody>
          <a:bodyPr/>
          <a:lstStyle/>
          <a:p>
            <a:pPr algn="ctr" eaLnBrk="1" hangingPunct="1">
              <a:defRPr/>
            </a:pPr>
            <a:r>
              <a:rPr lang="en-AU" altLang="en-US" sz="3600" dirty="0" smtClean="0">
                <a:latin typeface="+mn-lt"/>
              </a:rPr>
              <a:t>FOOTWEAR SUPPLIERS </a:t>
            </a:r>
            <a:br>
              <a:rPr lang="en-AU" altLang="en-US" sz="3600" dirty="0" smtClean="0">
                <a:latin typeface="+mn-lt"/>
              </a:rPr>
            </a:br>
            <a:r>
              <a:rPr lang="en-AU" altLang="en-US" sz="3600" dirty="0" smtClean="0">
                <a:latin typeface="+mn-lt"/>
              </a:rPr>
              <a:t>  ONLINE TRAINING</a:t>
            </a:r>
            <a:br>
              <a:rPr lang="en-AU" altLang="en-US" sz="3600" dirty="0" smtClean="0">
                <a:latin typeface="+mn-lt"/>
              </a:rPr>
            </a:br>
            <a:endParaRPr lang="en-AU" altLang="en-US" sz="2000" dirty="0" smtClean="0">
              <a:latin typeface="+mn-lt"/>
            </a:endParaRPr>
          </a:p>
        </p:txBody>
      </p:sp>
      <p:sp>
        <p:nvSpPr>
          <p:cNvPr id="4099" name="Rectangle 3"/>
          <p:cNvSpPr>
            <a:spLocks noGrp="1" noChangeArrowheads="1"/>
          </p:cNvSpPr>
          <p:nvPr>
            <p:ph type="subTitle" idx="1"/>
          </p:nvPr>
        </p:nvSpPr>
        <p:spPr>
          <a:xfrm>
            <a:off x="1476375" y="2997200"/>
            <a:ext cx="6950075" cy="3384550"/>
          </a:xfrm>
        </p:spPr>
        <p:txBody>
          <a:bodyPr/>
          <a:lstStyle/>
          <a:p>
            <a:pPr algn="ctr" eaLnBrk="1" hangingPunct="1"/>
            <a:r>
              <a:rPr lang="en-AU" altLang="en-US" dirty="0" smtClean="0"/>
              <a:t>  </a:t>
            </a:r>
            <a:r>
              <a:rPr lang="en-AU" altLang="en-US" sz="3600" dirty="0" smtClean="0"/>
              <a:t>Medical Grade Footwear Program</a:t>
            </a:r>
          </a:p>
          <a:p>
            <a:pPr eaLnBrk="1" hangingPunct="1"/>
            <a:endParaRPr lang="en-AU" altLang="en-US" dirty="0" smtClean="0"/>
          </a:p>
          <a:p>
            <a:pPr eaLnBrk="1" hangingPunct="1"/>
            <a:endParaRPr lang="en-AU" altLang="en-US" dirty="0" smtClean="0"/>
          </a:p>
          <a:p>
            <a:pPr eaLnBrk="1" hangingPunct="1"/>
            <a:endParaRPr lang="en-AU" altLang="en-US" dirty="0" smtClean="0"/>
          </a:p>
          <a:p>
            <a:pPr algn="r" eaLnBrk="1" hangingPunct="1"/>
            <a:endParaRPr lang="en-AU" altLang="en-US" sz="1000" b="1" dirty="0" smtClean="0"/>
          </a:p>
          <a:p>
            <a:pPr algn="r" eaLnBrk="1" hangingPunct="1"/>
            <a:endParaRPr lang="en-AU" altLang="en-US" sz="1000"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AU" altLang="en-US" sz="3200" dirty="0" smtClean="0">
                <a:latin typeface="+mn-lt"/>
              </a:rPr>
              <a:t>Medical </a:t>
            </a:r>
            <a:r>
              <a:rPr lang="en-AU" altLang="en-US" sz="3200" dirty="0" smtClean="0">
                <a:solidFill>
                  <a:srgbClr val="006666"/>
                </a:solidFill>
                <a:latin typeface="+mn-lt"/>
              </a:rPr>
              <a:t>Grade</a:t>
            </a:r>
            <a:r>
              <a:rPr lang="en-AU" altLang="en-US" sz="3200" dirty="0" smtClean="0">
                <a:latin typeface="+mn-lt"/>
              </a:rPr>
              <a:t> Footwear </a:t>
            </a:r>
            <a:br>
              <a:rPr lang="en-AU" altLang="en-US" sz="3200" dirty="0" smtClean="0">
                <a:latin typeface="+mn-lt"/>
              </a:rPr>
            </a:br>
            <a:r>
              <a:rPr lang="en-AU" altLang="en-US" sz="3200" dirty="0" smtClean="0">
                <a:latin typeface="+mn-lt"/>
              </a:rPr>
              <a:t>READY MADE</a:t>
            </a:r>
          </a:p>
        </p:txBody>
      </p:sp>
      <p:sp>
        <p:nvSpPr>
          <p:cNvPr id="21507" name="TextBox 2"/>
          <p:cNvSpPr txBox="1">
            <a:spLocks noChangeArrowheads="1"/>
          </p:cNvSpPr>
          <p:nvPr/>
        </p:nvSpPr>
        <p:spPr bwMode="auto">
          <a:xfrm>
            <a:off x="1370013" y="1570038"/>
            <a:ext cx="731361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2000" dirty="0"/>
              <a:t>Ready made MGF is footwear that has specific features of extra depth and/or extra width added to the shoe last so the completed shoe can accommodate foot abnormalities.</a:t>
            </a:r>
          </a:p>
          <a:p>
            <a:pPr>
              <a:spcBef>
                <a:spcPts val="600"/>
              </a:spcBef>
              <a:buClrTx/>
              <a:buSzTx/>
              <a:buFontTx/>
              <a:buNone/>
            </a:pPr>
            <a:endParaRPr lang="en-US" altLang="en-US" sz="2000" dirty="0"/>
          </a:p>
          <a:p>
            <a:pPr>
              <a:spcBef>
                <a:spcPts val="600"/>
              </a:spcBef>
              <a:spcAft>
                <a:spcPts val="600"/>
              </a:spcAft>
              <a:buClrTx/>
              <a:buSzTx/>
              <a:buFontTx/>
              <a:buNone/>
            </a:pPr>
            <a:r>
              <a:rPr lang="en-US" altLang="en-US" sz="2000" dirty="0"/>
              <a:t>This footwear is listed on the MGF Register:</a:t>
            </a:r>
          </a:p>
          <a:p>
            <a:pPr>
              <a:spcBef>
                <a:spcPts val="600"/>
              </a:spcBef>
              <a:buClrTx/>
              <a:buSzTx/>
              <a:buFontTx/>
              <a:buNone/>
            </a:pPr>
            <a:r>
              <a:rPr lang="en-US" altLang="en-US" sz="2000" dirty="0">
                <a:hlinkClick r:id="rId3"/>
              </a:rPr>
              <a:t>http://</a:t>
            </a:r>
            <a:r>
              <a:rPr lang="en-US" altLang="en-US" sz="2000" dirty="0" smtClean="0">
                <a:hlinkClick r:id="rId3"/>
              </a:rPr>
              <a:t>www.dva.gov.au/providers/provider-programs/rehabilitation-appliances-program-rap#medical-grade</a:t>
            </a:r>
            <a:endParaRPr lang="en-US" altLang="en-US" sz="2000" dirty="0" smtClean="0"/>
          </a:p>
          <a:p>
            <a:pPr>
              <a:spcBef>
                <a:spcPts val="600"/>
              </a:spcBef>
              <a:buClrTx/>
              <a:buSzTx/>
              <a:buFontTx/>
              <a:buNone/>
            </a:pPr>
            <a:endParaRPr lang="en-US" altLang="en-US" sz="2000" dirty="0"/>
          </a:p>
          <a:p>
            <a:pPr>
              <a:spcBef>
                <a:spcPts val="600"/>
              </a:spcBef>
              <a:buClrTx/>
              <a:buSzTx/>
              <a:buFontTx/>
              <a:buNone/>
            </a:pPr>
            <a:r>
              <a:rPr lang="en-US" altLang="en-US" sz="2000" dirty="0"/>
              <a:t>Acceptance on the MGF Register is determined by DVA in accordance with the departmental document </a:t>
            </a:r>
          </a:p>
          <a:p>
            <a:pPr>
              <a:spcBef>
                <a:spcPct val="0"/>
              </a:spcBef>
              <a:buClrTx/>
              <a:buSzTx/>
              <a:buFontTx/>
              <a:buNone/>
            </a:pPr>
            <a:r>
              <a:rPr lang="en-US" altLang="en-US" sz="2000" dirty="0"/>
              <a:t>“Technical Specifications of Medical Grade Footwear”.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AU" altLang="en-US" sz="3200" dirty="0" smtClean="0">
                <a:latin typeface="+mn-lt"/>
              </a:rPr>
              <a:t>Medical Grade Footwear</a:t>
            </a:r>
            <a:br>
              <a:rPr lang="en-AU" altLang="en-US" sz="3200" dirty="0" smtClean="0">
                <a:latin typeface="+mn-lt"/>
              </a:rPr>
            </a:br>
            <a:r>
              <a:rPr lang="en-AU" altLang="en-US" sz="3200" dirty="0" smtClean="0">
                <a:latin typeface="+mn-lt"/>
              </a:rPr>
              <a:t>CUSTOM MADE</a:t>
            </a:r>
          </a:p>
        </p:txBody>
      </p:sp>
      <p:sp>
        <p:nvSpPr>
          <p:cNvPr id="32771" name="Rectangle 3"/>
          <p:cNvSpPr>
            <a:spLocks noGrp="1" noChangeArrowheads="1"/>
          </p:cNvSpPr>
          <p:nvPr>
            <p:ph type="body" idx="1"/>
          </p:nvPr>
        </p:nvSpPr>
        <p:spPr>
          <a:xfrm>
            <a:off x="1331913" y="1700213"/>
            <a:ext cx="7313612" cy="4941887"/>
          </a:xfrm>
        </p:spPr>
        <p:txBody>
          <a:bodyPr/>
          <a:lstStyle/>
          <a:p>
            <a:pPr marL="0" indent="0" eaLnBrk="1" hangingPunct="1">
              <a:buFont typeface="Wingdings" panose="05000000000000000000" pitchFamily="2" charset="2"/>
              <a:buNone/>
              <a:defRPr/>
            </a:pPr>
            <a:r>
              <a:rPr lang="en-US" sz="2000" dirty="0" smtClean="0"/>
              <a:t>Custom MGF is footwear manufactured to individual and DVA technical specifications:</a:t>
            </a:r>
          </a:p>
          <a:p>
            <a:pPr marL="0" indent="0" eaLnBrk="1" hangingPunct="1">
              <a:buFont typeface="Wingdings" panose="05000000000000000000" pitchFamily="2" charset="2"/>
              <a:buNone/>
              <a:defRPr/>
            </a:pPr>
            <a:endParaRPr lang="en-AU" altLang="en-US" sz="2000" dirty="0" smtClean="0"/>
          </a:p>
          <a:p>
            <a:pPr eaLnBrk="1" hangingPunct="1">
              <a:defRPr/>
            </a:pPr>
            <a:r>
              <a:rPr lang="en-AU" altLang="en-US" sz="2000" dirty="0" smtClean="0"/>
              <a:t>Made from individual lasts/casts &amp; patterns to replicate the feet.</a:t>
            </a:r>
          </a:p>
          <a:p>
            <a:pPr marL="0" indent="0" eaLnBrk="1" hangingPunct="1">
              <a:buFont typeface="Wingdings" panose="05000000000000000000" pitchFamily="2" charset="2"/>
              <a:buNone/>
              <a:defRPr/>
            </a:pPr>
            <a:endParaRPr lang="en-AU" altLang="en-US" sz="2000" dirty="0" smtClean="0"/>
          </a:p>
          <a:p>
            <a:pPr eaLnBrk="1" hangingPunct="1">
              <a:defRPr/>
            </a:pPr>
            <a:r>
              <a:rPr lang="en-AU" altLang="en-US" sz="2000" dirty="0" smtClean="0"/>
              <a:t>Specifically designed to accommodate abnormal foot/ankle structure or gross deformities of the feet.</a:t>
            </a:r>
          </a:p>
          <a:p>
            <a:pPr eaLnBrk="1" hangingPunct="1">
              <a:defRPr/>
            </a:pPr>
            <a:endParaRPr lang="en-AU" altLang="en-US" sz="2000" dirty="0"/>
          </a:p>
          <a:p>
            <a:pPr eaLnBrk="1" hangingPunct="1">
              <a:defRPr/>
            </a:pPr>
            <a:r>
              <a:rPr lang="en-AU" altLang="en-US" sz="2000" dirty="0" smtClean="0"/>
              <a:t>Provided where ready made MGF cannot accommodate these conditions and has been approved by DVA.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altLang="en-US" smtClean="0">
                <a:solidFill>
                  <a:srgbClr val="006666"/>
                </a:solidFill>
                <a:latin typeface="Verdana" panose="020B0604030504040204" pitchFamily="34" charset="0"/>
              </a:rPr>
              <a:t>MEDICAL GRADE FOOTWEAR (MGF) - Supply</a:t>
            </a:r>
            <a:endParaRPr lang="en-AU" altLang="en-US" smtClean="0"/>
          </a:p>
        </p:txBody>
      </p:sp>
      <p:sp>
        <p:nvSpPr>
          <p:cNvPr id="6" name="Content Placeholder 5"/>
          <p:cNvSpPr>
            <a:spLocks noGrp="1"/>
          </p:cNvSpPr>
          <p:nvPr>
            <p:ph idx="1"/>
          </p:nvPr>
        </p:nvSpPr>
        <p:spPr>
          <a:xfrm>
            <a:off x="1246188" y="1557338"/>
            <a:ext cx="7561262" cy="5184775"/>
          </a:xfrm>
        </p:spPr>
        <p:txBody>
          <a:bodyPr/>
          <a:lstStyle/>
          <a:p>
            <a:pPr marL="0" lvl="1" indent="0">
              <a:buClr>
                <a:schemeClr val="tx2"/>
              </a:buClr>
              <a:buFont typeface="Wingdings" panose="05000000000000000000" pitchFamily="2" charset="2"/>
              <a:buNone/>
              <a:defRPr/>
            </a:pPr>
            <a:r>
              <a:rPr lang="en-US" altLang="en-US" sz="2000" dirty="0"/>
              <a:t>Suitably qualified and experienced MGF </a:t>
            </a:r>
            <a:r>
              <a:rPr lang="en-US" altLang="en-US" sz="2000" dirty="0" smtClean="0"/>
              <a:t>suppliers are required to enter </a:t>
            </a:r>
            <a:r>
              <a:rPr lang="en-US" altLang="en-US" sz="2000" dirty="0"/>
              <a:t>into an </a:t>
            </a:r>
            <a:r>
              <a:rPr lang="en-US" altLang="en-US" sz="2000" dirty="0" smtClean="0"/>
              <a:t>agreement </a:t>
            </a:r>
            <a:r>
              <a:rPr lang="en-US" altLang="en-US" sz="2000" dirty="0"/>
              <a:t>with </a:t>
            </a:r>
            <a:r>
              <a:rPr lang="en-US" altLang="en-US" sz="2000" dirty="0" smtClean="0"/>
              <a:t>DVA to provide </a:t>
            </a:r>
            <a:r>
              <a:rPr lang="en-US" altLang="en-US" sz="2000" dirty="0"/>
              <a:t>these services and products to DVA </a:t>
            </a:r>
            <a:r>
              <a:rPr lang="en-US" altLang="en-US" sz="2000" dirty="0" smtClean="0"/>
              <a:t>clients.</a:t>
            </a:r>
            <a:endParaRPr lang="en-US" altLang="en-US" sz="2000" dirty="0"/>
          </a:p>
          <a:p>
            <a:pPr marL="0" indent="0">
              <a:buNone/>
              <a:defRPr/>
            </a:pPr>
            <a:endParaRPr lang="en-AU" sz="2000" dirty="0"/>
          </a:p>
          <a:p>
            <a:pPr eaLnBrk="1" hangingPunct="1">
              <a:defRPr/>
            </a:pPr>
            <a:r>
              <a:rPr lang="en-AU" altLang="en-US" sz="2000" dirty="0" smtClean="0"/>
              <a:t>A supplier must agree with DVA’s Medical Grade Footwear Terms and Conditions.</a:t>
            </a:r>
            <a:r>
              <a:rPr lang="en-AU" altLang="en-US" sz="2000" dirty="0"/>
              <a:t> </a:t>
            </a:r>
            <a:endParaRPr lang="en-AU" altLang="en-US" sz="2000" dirty="0" smtClean="0"/>
          </a:p>
          <a:p>
            <a:pPr eaLnBrk="1" hangingPunct="1">
              <a:defRPr/>
            </a:pPr>
            <a:endParaRPr lang="en-AU" altLang="en-US" sz="2000" dirty="0"/>
          </a:p>
          <a:p>
            <a:pPr eaLnBrk="1" hangingPunct="1">
              <a:defRPr/>
            </a:pPr>
            <a:r>
              <a:rPr lang="en-US" altLang="en-US" sz="2000" dirty="0" smtClean="0"/>
              <a:t>The </a:t>
            </a:r>
            <a:r>
              <a:rPr lang="en-US" altLang="en-US" sz="2000" i="1" dirty="0"/>
              <a:t>“Notes for Medical Grade Footwear Suppliers” </a:t>
            </a:r>
            <a:r>
              <a:rPr lang="en-US" altLang="en-US" sz="2000" dirty="0" smtClean="0"/>
              <a:t>outlines </a:t>
            </a:r>
            <a:r>
              <a:rPr lang="en-US" altLang="en-US" sz="2000" dirty="0"/>
              <a:t>the process and responsibilities of supply and departmental </a:t>
            </a:r>
            <a:r>
              <a:rPr lang="en-US" altLang="en-US" sz="2000" dirty="0" smtClean="0"/>
              <a:t>requirements. </a:t>
            </a:r>
            <a:r>
              <a:rPr lang="en-US" altLang="en-US" sz="1400" dirty="0" smtClean="0">
                <a:hlinkClick r:id="rId3"/>
              </a:rPr>
              <a:t>http</a:t>
            </a:r>
            <a:r>
              <a:rPr lang="en-US" altLang="en-US" sz="1400" dirty="0">
                <a:hlinkClick r:id="rId3"/>
              </a:rPr>
              <a:t>://</a:t>
            </a:r>
            <a:r>
              <a:rPr lang="en-US" altLang="en-US" sz="1400" dirty="0" smtClean="0">
                <a:hlinkClick r:id="rId3"/>
              </a:rPr>
              <a:t>www.dva.gov.au/providers/provider-programs/rehabilitation-appliances-program-rap#medical-grade</a:t>
            </a:r>
            <a:endParaRPr lang="en-US" altLang="en-US" sz="1400" dirty="0" smtClean="0"/>
          </a:p>
          <a:p>
            <a:pPr marL="0" indent="0" eaLnBrk="1" hangingPunct="1">
              <a:buFont typeface="Wingdings" panose="05000000000000000000" pitchFamily="2" charset="2"/>
              <a:buNone/>
              <a:defRPr/>
            </a:pPr>
            <a:endParaRPr lang="en-US" altLang="en-US" sz="1400" dirty="0" smtClean="0"/>
          </a:p>
          <a:p>
            <a:pPr eaLnBrk="1" hangingPunct="1">
              <a:defRPr/>
            </a:pPr>
            <a:r>
              <a:rPr lang="en-AU" sz="2000" dirty="0" smtClean="0"/>
              <a:t>MGF services are activated by the receipt of a MGF prescription form (D0688) from an assessing health provider.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0013" y="333375"/>
            <a:ext cx="7313612" cy="1143000"/>
          </a:xfrm>
        </p:spPr>
        <p:txBody>
          <a:bodyPr/>
          <a:lstStyle/>
          <a:p>
            <a:pPr eaLnBrk="1" hangingPunct="1"/>
            <a:r>
              <a:rPr lang="en-AU" altLang="en-US" sz="3200" smtClean="0">
                <a:solidFill>
                  <a:srgbClr val="006666"/>
                </a:solidFill>
                <a:latin typeface="Verdana" panose="020B0604030504040204" pitchFamily="34" charset="0"/>
              </a:rPr>
              <a:t>MEDICAL GRADE FOOTWEAR (MGF) - Assessors</a:t>
            </a:r>
          </a:p>
        </p:txBody>
      </p:sp>
      <p:sp>
        <p:nvSpPr>
          <p:cNvPr id="27651" name="Rectangle 3"/>
          <p:cNvSpPr>
            <a:spLocks noGrp="1" noChangeArrowheads="1"/>
          </p:cNvSpPr>
          <p:nvPr>
            <p:ph type="body" idx="1"/>
          </p:nvPr>
        </p:nvSpPr>
        <p:spPr>
          <a:xfrm>
            <a:off x="1362075" y="1773238"/>
            <a:ext cx="7313613" cy="4751387"/>
          </a:xfrm>
        </p:spPr>
        <p:txBody>
          <a:bodyPr/>
          <a:lstStyle/>
          <a:p>
            <a:pPr eaLnBrk="1" hangingPunct="1"/>
            <a:r>
              <a:rPr lang="en-AU" altLang="en-US" sz="2000" dirty="0" smtClean="0"/>
              <a:t>Approved assessing health providers for MGF are </a:t>
            </a:r>
            <a:r>
              <a:rPr lang="en-US" altLang="en-US" sz="2000" dirty="0" smtClean="0"/>
              <a:t>podiatrists or medical specialists </a:t>
            </a:r>
            <a:r>
              <a:rPr lang="en-US" altLang="en-US" sz="1600" dirty="0" smtClean="0"/>
              <a:t>i.e. Vascular Surgeon, </a:t>
            </a:r>
            <a:r>
              <a:rPr lang="en-US" altLang="en-US" sz="1600" dirty="0" err="1" smtClean="0"/>
              <a:t>Orthopaedic</a:t>
            </a:r>
            <a:r>
              <a:rPr lang="en-US" altLang="en-US" sz="1600" dirty="0" smtClean="0"/>
              <a:t> Surgeon, Rehabilitation Specialist or Rheumatologist.</a:t>
            </a:r>
          </a:p>
          <a:p>
            <a:pPr eaLnBrk="1" hangingPunct="1"/>
            <a:endParaRPr lang="en-AU" altLang="en-US" sz="2000" dirty="0" smtClean="0"/>
          </a:p>
          <a:p>
            <a:pPr eaLnBrk="1" hangingPunct="1"/>
            <a:r>
              <a:rPr lang="en-AU" altLang="en-US" sz="2000" dirty="0" smtClean="0"/>
              <a:t>The majority of prescriptions for MGF will originate from podiatrists.</a:t>
            </a:r>
          </a:p>
          <a:p>
            <a:pPr eaLnBrk="1" hangingPunct="1"/>
            <a:endParaRPr lang="en-AU" altLang="en-US" sz="2000" dirty="0" smtClean="0"/>
          </a:p>
          <a:p>
            <a:pPr marL="342900" lvl="1" indent="-342900" eaLnBrk="1" hangingPunct="1">
              <a:buClr>
                <a:schemeClr val="tx2"/>
              </a:buClr>
              <a:buFont typeface="Wingdings" panose="05000000000000000000" pitchFamily="2" charset="2"/>
              <a:buChar char="¡"/>
            </a:pPr>
            <a:r>
              <a:rPr lang="en-US" altLang="en-US" sz="2000" dirty="0" smtClean="0"/>
              <a:t>MGF prescriptions are completed using </a:t>
            </a:r>
            <a:r>
              <a:rPr lang="en-US" altLang="en-US" sz="2000" dirty="0" smtClean="0"/>
              <a:t>the </a:t>
            </a:r>
            <a:r>
              <a:rPr lang="en-US" altLang="en-US" sz="2000" dirty="0" smtClean="0"/>
              <a:t>D0688 form. </a:t>
            </a:r>
            <a:r>
              <a:rPr lang="en-US" altLang="en-US" sz="1400" dirty="0" smtClean="0">
                <a:hlinkClick r:id="rId3"/>
              </a:rPr>
              <a:t>http://www.dva.gov.au/sites/default/files/dvaforms/D0688.pdf</a:t>
            </a:r>
            <a:endParaRPr lang="en-US" altLang="en-US" sz="1400" dirty="0" smtClean="0"/>
          </a:p>
          <a:p>
            <a:pPr eaLnBrk="1" hangingPunct="1"/>
            <a:endParaRPr lang="en-AU" altLang="en-US" sz="2000" dirty="0" smtClean="0"/>
          </a:p>
          <a:p>
            <a:pPr eaLnBrk="1" hangingPunct="1"/>
            <a:r>
              <a:rPr lang="en-AU" altLang="en-US" sz="2000" dirty="0" smtClean="0"/>
              <a:t>DVA views assessing health providers as MGF Case Managers and rely on their professional clinical expertise to ensure the MGF Program is effective in its purpose and operation. </a:t>
            </a:r>
            <a:endParaRPr lang="en-US" altLang="en-US" sz="20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403350" y="981075"/>
            <a:ext cx="7740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AU" altLang="en-US" sz="3200" dirty="0">
                <a:solidFill>
                  <a:schemeClr val="tx2"/>
                </a:solidFill>
              </a:rPr>
              <a:t>MGF can be prescribed when:</a:t>
            </a:r>
          </a:p>
        </p:txBody>
      </p:sp>
      <p:sp>
        <p:nvSpPr>
          <p:cNvPr id="29699" name="Text Box 3"/>
          <p:cNvSpPr txBox="1">
            <a:spLocks noChangeArrowheads="1"/>
          </p:cNvSpPr>
          <p:nvPr/>
        </p:nvSpPr>
        <p:spPr bwMode="auto">
          <a:xfrm>
            <a:off x="1403350" y="2074863"/>
            <a:ext cx="7740650" cy="38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nSpc>
                <a:spcPct val="55000"/>
              </a:lnSpc>
              <a:spcBef>
                <a:spcPct val="50000"/>
              </a:spcBef>
              <a:buClrTx/>
              <a:buSzTx/>
              <a:buFontTx/>
              <a:buChar char="•"/>
            </a:pPr>
            <a:r>
              <a:rPr lang="en-AU" altLang="en-US" sz="2800" dirty="0"/>
              <a:t> </a:t>
            </a:r>
            <a:r>
              <a:rPr lang="en-AU" altLang="en-US" sz="2400" dirty="0"/>
              <a:t>Appropriate treatment and appliance therapy</a:t>
            </a:r>
          </a:p>
          <a:p>
            <a:pPr>
              <a:lnSpc>
                <a:spcPct val="55000"/>
              </a:lnSpc>
              <a:spcBef>
                <a:spcPct val="50000"/>
              </a:spcBef>
              <a:buClrTx/>
              <a:buSzTx/>
              <a:buFontTx/>
              <a:buNone/>
            </a:pPr>
            <a:r>
              <a:rPr lang="en-AU" altLang="en-US" sz="2400" dirty="0"/>
              <a:t>   have been tried and </a:t>
            </a:r>
            <a:r>
              <a:rPr lang="en-AU" altLang="en-US" sz="2400" dirty="0" smtClean="0"/>
              <a:t>failed.</a:t>
            </a:r>
            <a:endParaRPr lang="en-AU" altLang="en-US" sz="2400" dirty="0"/>
          </a:p>
          <a:p>
            <a:pPr>
              <a:lnSpc>
                <a:spcPct val="55000"/>
              </a:lnSpc>
              <a:spcBef>
                <a:spcPct val="50000"/>
              </a:spcBef>
              <a:buClrTx/>
              <a:buSzTx/>
              <a:buFontTx/>
              <a:buNone/>
            </a:pPr>
            <a:endParaRPr lang="en-AU" altLang="en-US" sz="2400" dirty="0"/>
          </a:p>
          <a:p>
            <a:pPr>
              <a:lnSpc>
                <a:spcPct val="55000"/>
              </a:lnSpc>
              <a:spcBef>
                <a:spcPct val="50000"/>
              </a:spcBef>
              <a:buClrTx/>
              <a:buSzTx/>
              <a:buFontTx/>
              <a:buChar char="•"/>
            </a:pPr>
            <a:r>
              <a:rPr lang="en-AU" altLang="en-US" sz="2400" dirty="0"/>
              <a:t> Where appropriate, shoe modifications to the  </a:t>
            </a:r>
          </a:p>
          <a:p>
            <a:pPr>
              <a:lnSpc>
                <a:spcPct val="55000"/>
              </a:lnSpc>
              <a:spcBef>
                <a:spcPct val="50000"/>
              </a:spcBef>
              <a:buClrTx/>
              <a:buSzTx/>
              <a:buFontTx/>
              <a:buNone/>
            </a:pPr>
            <a:r>
              <a:rPr lang="en-AU" altLang="en-US" sz="2400" dirty="0"/>
              <a:t>   entitled person’s own footwear have been tried </a:t>
            </a:r>
          </a:p>
          <a:p>
            <a:pPr>
              <a:lnSpc>
                <a:spcPct val="55000"/>
              </a:lnSpc>
              <a:spcBef>
                <a:spcPct val="50000"/>
              </a:spcBef>
              <a:buClrTx/>
              <a:buSzTx/>
              <a:buFontTx/>
              <a:buNone/>
            </a:pPr>
            <a:r>
              <a:rPr lang="en-AU" altLang="en-US" sz="2400" dirty="0"/>
              <a:t>   and </a:t>
            </a:r>
            <a:r>
              <a:rPr lang="en-AU" altLang="en-US" sz="2400" dirty="0" smtClean="0"/>
              <a:t>failed.</a:t>
            </a:r>
            <a:endParaRPr lang="en-AU" altLang="en-US" sz="2400" dirty="0"/>
          </a:p>
          <a:p>
            <a:pPr>
              <a:lnSpc>
                <a:spcPct val="55000"/>
              </a:lnSpc>
              <a:spcBef>
                <a:spcPct val="50000"/>
              </a:spcBef>
              <a:buClrTx/>
              <a:buSzTx/>
              <a:buFontTx/>
              <a:buNone/>
            </a:pPr>
            <a:endParaRPr lang="en-AU" altLang="en-US" sz="2400" dirty="0"/>
          </a:p>
          <a:p>
            <a:pPr>
              <a:lnSpc>
                <a:spcPct val="60000"/>
              </a:lnSpc>
              <a:spcBef>
                <a:spcPct val="50000"/>
              </a:spcBef>
              <a:buClrTx/>
              <a:buSzTx/>
              <a:buFontTx/>
              <a:buChar char="•"/>
            </a:pPr>
            <a:r>
              <a:rPr lang="en-AU" altLang="en-US" sz="2400" dirty="0"/>
              <a:t> There is significant clinical need and the  </a:t>
            </a:r>
          </a:p>
          <a:p>
            <a:pPr>
              <a:lnSpc>
                <a:spcPct val="60000"/>
              </a:lnSpc>
              <a:spcBef>
                <a:spcPct val="50000"/>
              </a:spcBef>
              <a:buClrTx/>
              <a:buSzTx/>
              <a:buFontTx/>
              <a:buNone/>
            </a:pPr>
            <a:r>
              <a:rPr lang="en-AU" altLang="en-US" sz="2400" dirty="0"/>
              <a:t>   deformity or condition cannot be managed  </a:t>
            </a:r>
          </a:p>
          <a:p>
            <a:pPr>
              <a:lnSpc>
                <a:spcPct val="60000"/>
              </a:lnSpc>
              <a:spcBef>
                <a:spcPct val="50000"/>
              </a:spcBef>
              <a:buClrTx/>
              <a:buSzTx/>
              <a:buFontTx/>
              <a:buNone/>
            </a:pPr>
            <a:r>
              <a:rPr lang="en-AU" altLang="en-US" sz="2400" dirty="0"/>
              <a:t>   without the use of ready made or custom </a:t>
            </a:r>
            <a:r>
              <a:rPr lang="en-AU" altLang="en-US" sz="2400" dirty="0" smtClean="0"/>
              <a:t>MGF.</a:t>
            </a:r>
            <a:endParaRPr lang="en-AU" alt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03350" y="404813"/>
            <a:ext cx="7885113" cy="1038225"/>
          </a:xfrm>
        </p:spPr>
        <p:txBody>
          <a:bodyPr/>
          <a:lstStyle/>
          <a:p>
            <a:pPr eaLnBrk="1" hangingPunct="1"/>
            <a:r>
              <a:rPr lang="en-AU" altLang="en-US" sz="4000" dirty="0" smtClean="0">
                <a:latin typeface="Verdana" panose="020B0604030504040204" pitchFamily="34" charset="0"/>
              </a:rPr>
              <a:t/>
            </a:r>
            <a:br>
              <a:rPr lang="en-AU" altLang="en-US" sz="4000" dirty="0" smtClean="0">
                <a:latin typeface="Verdana" panose="020B0604030504040204" pitchFamily="34" charset="0"/>
              </a:rPr>
            </a:br>
            <a:r>
              <a:rPr lang="en-AU" altLang="en-US" sz="4000" dirty="0" smtClean="0">
                <a:latin typeface="Verdana" panose="020B0604030504040204" pitchFamily="34" charset="0"/>
              </a:rPr>
              <a:t/>
            </a:r>
            <a:br>
              <a:rPr lang="en-AU" altLang="en-US" sz="4000" dirty="0" smtClean="0">
                <a:latin typeface="Verdana" panose="020B0604030504040204" pitchFamily="34" charset="0"/>
              </a:rPr>
            </a:br>
            <a:r>
              <a:rPr lang="en-AU" altLang="en-US" sz="3200" dirty="0" smtClean="0">
                <a:latin typeface="Verdana" panose="020B0604030504040204" pitchFamily="34" charset="0"/>
              </a:rPr>
              <a:t>FORM D0688 </a:t>
            </a:r>
            <a:br>
              <a:rPr lang="en-AU" altLang="en-US" sz="3200" dirty="0" smtClean="0">
                <a:latin typeface="Verdana" panose="020B0604030504040204" pitchFamily="34" charset="0"/>
              </a:rPr>
            </a:br>
            <a:r>
              <a:rPr lang="en-AU" altLang="en-US" sz="3200" dirty="0" smtClean="0">
                <a:latin typeface="Verdana" panose="020B0604030504040204" pitchFamily="34" charset="0"/>
              </a:rPr>
              <a:t>FOR MGF PRESCRIPTION &amp; SUPPLY</a:t>
            </a:r>
          </a:p>
        </p:txBody>
      </p:sp>
      <p:sp>
        <p:nvSpPr>
          <p:cNvPr id="31747" name="Rectangle 4"/>
          <p:cNvSpPr>
            <a:spLocks noChangeArrowheads="1"/>
          </p:cNvSpPr>
          <p:nvPr/>
        </p:nvSpPr>
        <p:spPr bwMode="auto">
          <a:xfrm>
            <a:off x="1403350" y="1770777"/>
            <a:ext cx="7273106" cy="45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102870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dirty="0"/>
              <a:t>All MGF is supplied on the primary criteria that there exists sufficient clinical justification</a:t>
            </a:r>
            <a:r>
              <a:rPr lang="en-US" altLang="en-US" sz="1800" dirty="0" smtClean="0"/>
              <a:t>.</a:t>
            </a:r>
          </a:p>
          <a:p>
            <a:pPr eaLnBrk="1" hangingPunct="1">
              <a:spcBef>
                <a:spcPct val="50000"/>
              </a:spcBef>
              <a:buClrTx/>
              <a:buSzTx/>
              <a:buFontTx/>
              <a:buNone/>
            </a:pPr>
            <a:endParaRPr lang="en-US" altLang="en-US" sz="1100" dirty="0">
              <a:solidFill>
                <a:srgbClr val="009999"/>
              </a:solidFill>
            </a:endParaRPr>
          </a:p>
          <a:p>
            <a:pPr eaLnBrk="1" hangingPunct="1">
              <a:spcBef>
                <a:spcPct val="50000"/>
              </a:spcBef>
              <a:buClr>
                <a:srgbClr val="006666"/>
              </a:buClr>
              <a:buSzTx/>
              <a:buFont typeface="Wingdings" panose="05000000000000000000" pitchFamily="2" charset="2"/>
              <a:buNone/>
            </a:pPr>
            <a:r>
              <a:rPr lang="en-US" altLang="en-US" sz="1800" dirty="0" smtClean="0"/>
              <a:t>The </a:t>
            </a:r>
            <a:r>
              <a:rPr lang="en-US" altLang="en-US" sz="1800" dirty="0"/>
              <a:t>D0688 form </a:t>
            </a:r>
            <a:r>
              <a:rPr lang="en-US" altLang="en-US" sz="1800" dirty="0" smtClean="0"/>
              <a:t>must be used </a:t>
            </a:r>
            <a:r>
              <a:rPr lang="en-US" altLang="en-US" sz="1800" dirty="0" smtClean="0"/>
              <a:t>when</a:t>
            </a:r>
            <a:r>
              <a:rPr lang="en-US" altLang="en-US" sz="1800" dirty="0" smtClean="0"/>
              <a:t> </a:t>
            </a:r>
            <a:r>
              <a:rPr lang="en-US" altLang="en-US" sz="1800" dirty="0"/>
              <a:t>prescribing MGF.</a:t>
            </a:r>
          </a:p>
          <a:p>
            <a:pPr lvl="1" eaLnBrk="1" hangingPunct="1">
              <a:spcBef>
                <a:spcPts val="600"/>
              </a:spcBef>
              <a:spcAft>
                <a:spcPts val="600"/>
              </a:spcAft>
              <a:buClr>
                <a:srgbClr val="006666"/>
              </a:buClr>
              <a:buSzTx/>
            </a:pPr>
            <a:r>
              <a:rPr lang="en-US" altLang="en-US" sz="1800" dirty="0"/>
              <a:t>Section A is completed by the assessing health provider according to their clinical assessment and review of the entitled person’s </a:t>
            </a:r>
            <a:r>
              <a:rPr lang="en-US" altLang="en-US" sz="1800" dirty="0" smtClean="0"/>
              <a:t>footwear.</a:t>
            </a:r>
            <a:endParaRPr lang="en-US" altLang="en-US" sz="1800" dirty="0"/>
          </a:p>
          <a:p>
            <a:pPr lvl="1" eaLnBrk="1" hangingPunct="1">
              <a:spcBef>
                <a:spcPts val="600"/>
              </a:spcBef>
              <a:spcAft>
                <a:spcPts val="600"/>
              </a:spcAft>
              <a:buClr>
                <a:srgbClr val="006666"/>
              </a:buClr>
              <a:buSzTx/>
            </a:pPr>
            <a:r>
              <a:rPr lang="en-US" altLang="en-US" sz="1800" dirty="0"/>
              <a:t>Section B is completed by the MGF supplier after measuring and conducting a trial fit where </a:t>
            </a:r>
            <a:r>
              <a:rPr lang="en-US" altLang="en-US" sz="1800" dirty="0" smtClean="0"/>
              <a:t>appropriate.</a:t>
            </a:r>
            <a:endParaRPr lang="en-US" altLang="en-US" sz="1800" dirty="0"/>
          </a:p>
          <a:p>
            <a:pPr lvl="1" eaLnBrk="1" hangingPunct="1">
              <a:spcBef>
                <a:spcPts val="600"/>
              </a:spcBef>
              <a:spcAft>
                <a:spcPts val="600"/>
              </a:spcAft>
              <a:buClr>
                <a:srgbClr val="006666"/>
              </a:buClr>
              <a:buSzTx/>
            </a:pPr>
            <a:r>
              <a:rPr lang="en-US" altLang="en-US" sz="1800" dirty="0"/>
              <a:t>Section C is completed by the assessing health provider after the MGF is supplied to verify quality, fit and suitability of the footwear</a:t>
            </a:r>
            <a:r>
              <a:rPr lang="en-US" altLang="en-US" sz="1800" dirty="0" smtClean="0"/>
              <a:t>.</a:t>
            </a:r>
          </a:p>
          <a:p>
            <a:pPr marL="3657600" lvl="8" indent="0" algn="r" eaLnBrk="1" hangingPunct="1">
              <a:spcBef>
                <a:spcPts val="600"/>
              </a:spcBef>
              <a:spcAft>
                <a:spcPts val="600"/>
              </a:spcAft>
              <a:buClr>
                <a:srgbClr val="006666"/>
              </a:buClr>
              <a:buSzTx/>
              <a:buNone/>
            </a:pPr>
            <a:r>
              <a:rPr lang="en-US" altLang="en-US" sz="1200" dirty="0" smtClean="0"/>
              <a:t>Cont.</a:t>
            </a:r>
            <a:endParaRPr lang="en-US" altLang="en-US"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0688.pdf - Adobe Reader - \\Remote"/>
          <p:cNvPicPr>
            <a:picLocks noChangeAspect="1"/>
          </p:cNvPicPr>
          <p:nvPr/>
        </p:nvPicPr>
        <p:blipFill>
          <a:blip r:embed="rId3">
            <a:extLst>
              <a:ext uri="{28A0092B-C50C-407E-A947-70E740481C1C}">
                <a14:useLocalDpi xmlns:a14="http://schemas.microsoft.com/office/drawing/2010/main" val="0"/>
              </a:ext>
            </a:extLst>
          </a:blip>
          <a:srcRect l="33734" t="12463" r="31888" b="914"/>
          <a:stretch>
            <a:fillRect/>
          </a:stretch>
        </p:blipFill>
        <p:spPr bwMode="auto">
          <a:xfrm>
            <a:off x="2051050" y="150813"/>
            <a:ext cx="4795838"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4057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D0688.pdf - Adobe Reader - \\Remote"/>
          <p:cNvPicPr>
            <a:picLocks noChangeAspect="1"/>
          </p:cNvPicPr>
          <p:nvPr/>
        </p:nvPicPr>
        <p:blipFill>
          <a:blip r:embed="rId2">
            <a:extLst>
              <a:ext uri="{28A0092B-C50C-407E-A947-70E740481C1C}">
                <a14:useLocalDpi xmlns:a14="http://schemas.microsoft.com/office/drawing/2010/main" val="0"/>
              </a:ext>
            </a:extLst>
          </a:blip>
          <a:srcRect l="33580" t="11549" r="32558" b="383"/>
          <a:stretch>
            <a:fillRect/>
          </a:stretch>
        </p:blipFill>
        <p:spPr bwMode="auto">
          <a:xfrm>
            <a:off x="2124075" y="26988"/>
            <a:ext cx="475138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9846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301625"/>
            <a:ext cx="7773987" cy="1143000"/>
          </a:xfrm>
        </p:spPr>
        <p:txBody>
          <a:bodyPr/>
          <a:lstStyle/>
          <a:p>
            <a:r>
              <a:rPr lang="en-AU" altLang="en-US" sz="3200" dirty="0" smtClean="0">
                <a:solidFill>
                  <a:srgbClr val="006666"/>
                </a:solidFill>
                <a:latin typeface="Verdana" panose="020B0604030504040204" pitchFamily="34" charset="0"/>
              </a:rPr>
              <a:t>D0688 FORM</a:t>
            </a:r>
            <a:r>
              <a:rPr lang="en-AU" altLang="en-US" sz="3200" dirty="0">
                <a:solidFill>
                  <a:srgbClr val="006666"/>
                </a:solidFill>
                <a:latin typeface="Verdana" panose="020B0604030504040204" pitchFamily="34" charset="0"/>
              </a:rPr>
              <a:t/>
            </a:r>
            <a:br>
              <a:rPr lang="en-AU" altLang="en-US" sz="3200" dirty="0">
                <a:solidFill>
                  <a:srgbClr val="006666"/>
                </a:solidFill>
                <a:latin typeface="Verdana" panose="020B0604030504040204" pitchFamily="34" charset="0"/>
              </a:rPr>
            </a:br>
            <a:r>
              <a:rPr lang="en-AU" altLang="en-US" sz="3200" dirty="0">
                <a:solidFill>
                  <a:srgbClr val="006666"/>
                </a:solidFill>
                <a:latin typeface="Verdana" panose="020B0604030504040204" pitchFamily="34" charset="0"/>
              </a:rPr>
              <a:t>FOR MGF PRESCRIPTION &amp; SUPPLY</a:t>
            </a:r>
            <a:endParaRPr lang="en-AU" dirty="0"/>
          </a:p>
        </p:txBody>
      </p:sp>
      <p:sp>
        <p:nvSpPr>
          <p:cNvPr id="3" name="Content Placeholder 2"/>
          <p:cNvSpPr>
            <a:spLocks noGrp="1"/>
          </p:cNvSpPr>
          <p:nvPr>
            <p:ph idx="1"/>
          </p:nvPr>
        </p:nvSpPr>
        <p:spPr/>
        <p:txBody>
          <a:bodyPr/>
          <a:lstStyle/>
          <a:p>
            <a:pPr marL="0" indent="0" eaLnBrk="1" hangingPunct="1">
              <a:spcBef>
                <a:spcPts val="600"/>
              </a:spcBef>
              <a:spcAft>
                <a:spcPts val="600"/>
              </a:spcAft>
              <a:buClr>
                <a:srgbClr val="006666"/>
              </a:buClr>
              <a:buSzTx/>
              <a:buNone/>
            </a:pPr>
            <a:r>
              <a:rPr lang="en-US" altLang="en-US" sz="2000" dirty="0" smtClean="0"/>
              <a:t>When </a:t>
            </a:r>
            <a:r>
              <a:rPr lang="en-US" altLang="en-US" sz="2000" dirty="0"/>
              <a:t>a supplier assesses the entitled person </a:t>
            </a:r>
            <a:r>
              <a:rPr lang="en-US" altLang="en-US" sz="2000" dirty="0" smtClean="0"/>
              <a:t>as requiring </a:t>
            </a:r>
            <a:r>
              <a:rPr lang="en-US" altLang="en-US" sz="2000" dirty="0"/>
              <a:t>MGF services that differ to what is prescribed on the </a:t>
            </a:r>
            <a:r>
              <a:rPr lang="en-US" altLang="en-US" sz="2000" dirty="0" smtClean="0"/>
              <a:t>D0688 form, </a:t>
            </a:r>
            <a:r>
              <a:rPr lang="en-US" altLang="en-US" sz="2000" dirty="0"/>
              <a:t>they should firstly contact the </a:t>
            </a:r>
            <a:r>
              <a:rPr lang="en-US" altLang="en-US" sz="2000" dirty="0" smtClean="0"/>
              <a:t>assessing health provider </a:t>
            </a:r>
            <a:r>
              <a:rPr lang="en-US" altLang="en-US" sz="2000" dirty="0"/>
              <a:t>to discuss. </a:t>
            </a:r>
          </a:p>
          <a:p>
            <a:pPr eaLnBrk="1" hangingPunct="1">
              <a:spcBef>
                <a:spcPts val="600"/>
              </a:spcBef>
              <a:spcAft>
                <a:spcPts val="600"/>
              </a:spcAft>
              <a:buClr>
                <a:srgbClr val="006666"/>
              </a:buClr>
              <a:buSzTx/>
              <a:buNone/>
            </a:pPr>
            <a:endParaRPr lang="en-US" altLang="en-US" sz="2000" dirty="0" smtClean="0"/>
          </a:p>
          <a:p>
            <a:pPr marL="0" indent="0" eaLnBrk="1" hangingPunct="1">
              <a:spcBef>
                <a:spcPts val="600"/>
              </a:spcBef>
              <a:spcAft>
                <a:spcPts val="600"/>
              </a:spcAft>
              <a:buClr>
                <a:srgbClr val="006666"/>
              </a:buClr>
              <a:buSzTx/>
              <a:buNone/>
            </a:pPr>
            <a:r>
              <a:rPr lang="en-US" altLang="en-US" sz="2000" dirty="0" smtClean="0"/>
              <a:t>The supplier and the assessing health provider are to foster open communication and professional collaboration to ensure the best outcome for the entitled person within the framework of DVA legislation and MGF guidelines.</a:t>
            </a:r>
          </a:p>
          <a:p>
            <a:endParaRPr lang="en-AU" dirty="0"/>
          </a:p>
        </p:txBody>
      </p:sp>
    </p:spTree>
    <p:extLst>
      <p:ext uri="{BB962C8B-B14F-4D97-AF65-F5344CB8AC3E}">
        <p14:creationId xmlns:p14="http://schemas.microsoft.com/office/powerpoint/2010/main" val="30114037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AU" altLang="en-US" dirty="0" smtClean="0"/>
              <a:t>PRIOR APPROVAL PROCESS</a:t>
            </a:r>
          </a:p>
        </p:txBody>
      </p:sp>
      <p:sp>
        <p:nvSpPr>
          <p:cNvPr id="36867" name="Rectangle 3"/>
          <p:cNvSpPr>
            <a:spLocks noGrp="1" noChangeArrowheads="1"/>
          </p:cNvSpPr>
          <p:nvPr>
            <p:ph type="body" idx="1"/>
          </p:nvPr>
        </p:nvSpPr>
        <p:spPr>
          <a:xfrm>
            <a:off x="1370013" y="1628775"/>
            <a:ext cx="7313612" cy="5040313"/>
          </a:xfrm>
        </p:spPr>
        <p:txBody>
          <a:bodyPr/>
          <a:lstStyle/>
          <a:p>
            <a:pPr marL="0" indent="0">
              <a:buFont typeface="Wingdings" panose="05000000000000000000" pitchFamily="2" charset="2"/>
              <a:buNone/>
              <a:defRPr/>
            </a:pPr>
            <a:r>
              <a:rPr lang="en-AU" altLang="en-US" sz="2800" dirty="0" smtClean="0"/>
              <a:t>Prior </a:t>
            </a:r>
            <a:r>
              <a:rPr lang="en-AU" altLang="en-US" sz="2800" dirty="0"/>
              <a:t>a</a:t>
            </a:r>
            <a:r>
              <a:rPr lang="en-AU" altLang="en-US" sz="2800" dirty="0" smtClean="0"/>
              <a:t>pproval is required for MGF requests relating to:</a:t>
            </a:r>
          </a:p>
          <a:p>
            <a:pPr marL="0" indent="0">
              <a:buFont typeface="Wingdings" panose="05000000000000000000" pitchFamily="2" charset="2"/>
              <a:buNone/>
              <a:defRPr/>
            </a:pPr>
            <a:endParaRPr lang="en-AU" altLang="en-US" sz="2800" dirty="0" smtClean="0"/>
          </a:p>
          <a:p>
            <a:pPr>
              <a:defRPr/>
            </a:pPr>
            <a:r>
              <a:rPr lang="en-AU" altLang="en-US" sz="2800" dirty="0" smtClean="0"/>
              <a:t>Custom footwear</a:t>
            </a:r>
          </a:p>
          <a:p>
            <a:pPr>
              <a:defRPr/>
            </a:pPr>
            <a:r>
              <a:rPr lang="en-AU" altLang="en-US" sz="2800" dirty="0" smtClean="0"/>
              <a:t>White card holders </a:t>
            </a:r>
          </a:p>
          <a:p>
            <a:pPr>
              <a:defRPr/>
            </a:pPr>
            <a:r>
              <a:rPr lang="en-AU" altLang="en-US" sz="2800" dirty="0" smtClean="0"/>
              <a:t>Recreational footwear </a:t>
            </a:r>
          </a:p>
          <a:p>
            <a:pPr>
              <a:defRPr/>
            </a:pPr>
            <a:r>
              <a:rPr lang="en-AU" altLang="en-US" sz="2800" dirty="0" smtClean="0"/>
              <a:t>Repairs and modifications not listed on the MGF Schedule of Fees</a:t>
            </a:r>
          </a:p>
          <a:p>
            <a:pPr marL="0" indent="0">
              <a:buNone/>
              <a:defRPr/>
            </a:pPr>
            <a:endParaRPr lang="en-AU" altLang="en-US" sz="2800" dirty="0" smtClean="0"/>
          </a:p>
          <a:p>
            <a:pPr lvl="1">
              <a:defRPr/>
            </a:pPr>
            <a:endParaRPr lang="en-AU" altLang="en-US" sz="1800" dirty="0" smtClean="0"/>
          </a:p>
          <a:p>
            <a:pPr lvl="1">
              <a:defRPr/>
            </a:pPr>
            <a:endParaRPr lang="en-AU" altLang="en-US" sz="1800" dirty="0" smtClean="0"/>
          </a:p>
          <a:p>
            <a:pPr>
              <a:defRPr/>
            </a:pPr>
            <a:endParaRPr lang="en-AU" alt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AU" altLang="en-US" sz="3200" i="1" smtClean="0"/>
              <a:t>The aim of this online training is to:</a:t>
            </a:r>
            <a:endParaRPr lang="en-AU" altLang="en-US" sz="3200" smtClean="0">
              <a:latin typeface="Verdana" panose="020B0604030504040204" pitchFamily="34" charset="0"/>
            </a:endParaRP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AU" altLang="en-US" i="1" dirty="0" smtClean="0"/>
          </a:p>
          <a:p>
            <a:pPr eaLnBrk="1" hangingPunct="1">
              <a:buFont typeface="Wingdings" panose="05000000000000000000" pitchFamily="2" charset="2"/>
              <a:buNone/>
              <a:defRPr/>
            </a:pPr>
            <a:endParaRPr lang="en-AU" altLang="en-US" dirty="0" smtClean="0"/>
          </a:p>
          <a:p>
            <a:pPr marL="0" indent="0" eaLnBrk="1" hangingPunct="1">
              <a:buFont typeface="Wingdings" panose="05000000000000000000" pitchFamily="2" charset="2"/>
              <a:buNone/>
              <a:defRPr/>
            </a:pPr>
            <a:r>
              <a:rPr lang="en-AU" altLang="en-US" sz="2700" dirty="0" smtClean="0"/>
              <a:t>provide you with a better understanding of DVA’s requirements relating to supplying Medical Grade Footwear (MGF).</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smtClean="0"/>
              <a:t>PRIOR APPROVAL PROCESS</a:t>
            </a:r>
            <a:endParaRPr lang="en-AU" dirty="0"/>
          </a:p>
        </p:txBody>
      </p:sp>
      <p:sp>
        <p:nvSpPr>
          <p:cNvPr id="3" name="Content Placeholder 2"/>
          <p:cNvSpPr>
            <a:spLocks noGrp="1"/>
          </p:cNvSpPr>
          <p:nvPr>
            <p:ph idx="1"/>
          </p:nvPr>
        </p:nvSpPr>
        <p:spPr/>
        <p:txBody>
          <a:bodyPr/>
          <a:lstStyle/>
          <a:p>
            <a:pPr>
              <a:defRPr/>
            </a:pPr>
            <a:r>
              <a:rPr lang="en-AU" altLang="en-US" sz="2400" dirty="0" smtClean="0"/>
              <a:t>The MGF supplier sends the completed D0688 into RAP for processing.</a:t>
            </a:r>
          </a:p>
          <a:p>
            <a:pPr>
              <a:defRPr/>
            </a:pPr>
            <a:endParaRPr lang="en-AU" altLang="en-US" sz="2400" dirty="0" smtClean="0"/>
          </a:p>
          <a:p>
            <a:pPr>
              <a:defRPr/>
            </a:pPr>
            <a:r>
              <a:rPr lang="en-AU" altLang="en-US" sz="2400" dirty="0" smtClean="0"/>
              <a:t>When DVA makes a determination notification will be sent to the</a:t>
            </a:r>
          </a:p>
          <a:p>
            <a:pPr lvl="1">
              <a:defRPr/>
            </a:pPr>
            <a:r>
              <a:rPr lang="en-AU" altLang="en-US" sz="2400" dirty="0" smtClean="0"/>
              <a:t>assessing health provider</a:t>
            </a:r>
          </a:p>
          <a:p>
            <a:pPr lvl="1">
              <a:defRPr/>
            </a:pPr>
            <a:r>
              <a:rPr lang="en-AU" altLang="en-US" sz="2400" dirty="0" smtClean="0"/>
              <a:t>supplier </a:t>
            </a:r>
          </a:p>
          <a:p>
            <a:pPr lvl="1">
              <a:defRPr/>
            </a:pPr>
            <a:r>
              <a:rPr lang="en-AU" altLang="en-US" sz="2400" dirty="0" smtClean="0"/>
              <a:t>entitled person.</a:t>
            </a:r>
          </a:p>
          <a:p>
            <a:endParaRPr lang="en-AU" dirty="0"/>
          </a:p>
        </p:txBody>
      </p:sp>
    </p:spTree>
    <p:extLst>
      <p:ext uri="{BB962C8B-B14F-4D97-AF65-F5344CB8AC3E}">
        <p14:creationId xmlns:p14="http://schemas.microsoft.com/office/powerpoint/2010/main" val="12682888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TECHNICAL CRITERIA</a:t>
            </a:r>
            <a:endParaRPr lang="en-AU" altLang="en-US" smtClean="0"/>
          </a:p>
        </p:txBody>
      </p:sp>
      <p:sp>
        <p:nvSpPr>
          <p:cNvPr id="28675" name="Rectangle 3"/>
          <p:cNvSpPr>
            <a:spLocks noGrp="1" noChangeArrowheads="1"/>
          </p:cNvSpPr>
          <p:nvPr>
            <p:ph idx="1"/>
          </p:nvPr>
        </p:nvSpPr>
        <p:spPr>
          <a:xfrm>
            <a:off x="1370013" y="1557338"/>
            <a:ext cx="7313612" cy="5300662"/>
          </a:xfrm>
        </p:spPr>
        <p:txBody>
          <a:bodyPr/>
          <a:lstStyle/>
          <a:p>
            <a:pPr marL="0" indent="0">
              <a:buFont typeface="Wingdings" panose="05000000000000000000" pitchFamily="2" charset="2"/>
              <a:buNone/>
              <a:defRPr/>
            </a:pPr>
            <a:r>
              <a:rPr lang="en-US" altLang="en-US" sz="1800" dirty="0" smtClean="0"/>
              <a:t>The document “</a:t>
            </a:r>
            <a:r>
              <a:rPr lang="en-US" altLang="en-US" sz="1800" i="1" dirty="0" smtClean="0"/>
              <a:t>Technical Specifications of Medical Grade Footwear</a:t>
            </a:r>
            <a:r>
              <a:rPr lang="en-US" altLang="en-US" sz="1800" dirty="0" smtClean="0"/>
              <a:t>” is available as Attachment A in the The Notes for Medical Grade Footwear Suppliers.</a:t>
            </a:r>
          </a:p>
          <a:p>
            <a:pPr>
              <a:defRPr/>
            </a:pPr>
            <a:endParaRPr lang="en-US" altLang="en-US" sz="1800" dirty="0" smtClean="0"/>
          </a:p>
          <a:p>
            <a:pPr marL="0" indent="0">
              <a:buFont typeface="Wingdings" panose="05000000000000000000" pitchFamily="2" charset="2"/>
              <a:buNone/>
              <a:defRPr/>
            </a:pPr>
            <a:r>
              <a:rPr lang="en-US" altLang="en-US" sz="1800" dirty="0" smtClean="0"/>
              <a:t>Components used in the manufacture, supply, repair or modification of MGF for entitled persons shall conform to the technical specifications as outlined in this document. </a:t>
            </a:r>
          </a:p>
          <a:p>
            <a:pPr>
              <a:defRPr/>
            </a:pPr>
            <a:endParaRPr lang="en-US" altLang="en-US" sz="1800" dirty="0" smtClean="0"/>
          </a:p>
          <a:p>
            <a:pPr marL="0" indent="0">
              <a:buFont typeface="Wingdings" panose="05000000000000000000" pitchFamily="2" charset="2"/>
              <a:buNone/>
              <a:defRPr/>
            </a:pPr>
            <a:r>
              <a:rPr lang="en-US" altLang="en-US" sz="1600" dirty="0" smtClean="0"/>
              <a:t>Overall, MGF should have:</a:t>
            </a:r>
          </a:p>
          <a:p>
            <a:pPr>
              <a:defRPr/>
            </a:pPr>
            <a:r>
              <a:rPr lang="en-AU" altLang="en-US" sz="1600" dirty="0" smtClean="0"/>
              <a:t>Good quality leather uppers</a:t>
            </a:r>
          </a:p>
          <a:p>
            <a:pPr>
              <a:defRPr/>
            </a:pPr>
            <a:r>
              <a:rPr lang="en-AU" altLang="en-US" sz="1600" dirty="0" smtClean="0"/>
              <a:t>Light coloured linings</a:t>
            </a:r>
          </a:p>
          <a:p>
            <a:pPr>
              <a:defRPr/>
            </a:pPr>
            <a:r>
              <a:rPr lang="en-AU" altLang="en-US" sz="1600" dirty="0" smtClean="0"/>
              <a:t>Components free of wrinkles or creases</a:t>
            </a:r>
          </a:p>
          <a:p>
            <a:pPr>
              <a:defRPr/>
            </a:pPr>
            <a:r>
              <a:rPr lang="en-AU" altLang="en-US" sz="1600" dirty="0" smtClean="0"/>
              <a:t>Designs that allow easy donning and doffing</a:t>
            </a:r>
          </a:p>
          <a:p>
            <a:pPr>
              <a:defRPr/>
            </a:pPr>
            <a:r>
              <a:rPr lang="en-AU" altLang="en-US" sz="1600" dirty="0" smtClean="0"/>
              <a:t>Materials that enable an average lifespan expectancy of 2 years.</a:t>
            </a:r>
          </a:p>
          <a:p>
            <a:pPr marL="0" indent="0">
              <a:buFont typeface="Wingdings" panose="05000000000000000000" pitchFamily="2" charset="2"/>
              <a:buNone/>
              <a:defRPr/>
            </a:pPr>
            <a:endParaRPr lang="en-AU" altLang="en-US" sz="2000" dirty="0" smtClean="0"/>
          </a:p>
          <a:p>
            <a:pPr marL="0" indent="0">
              <a:buFont typeface="Wingdings" panose="05000000000000000000" pitchFamily="2" charset="2"/>
              <a:buNone/>
              <a:defRPr/>
            </a:pPr>
            <a:r>
              <a:rPr lang="en-AU" altLang="en-US" sz="1800" dirty="0" smtClean="0"/>
              <a:t>MGF suppliers are to ensure MGF items supplied meet DVA’s </a:t>
            </a:r>
            <a:r>
              <a:rPr lang="en-AU" altLang="en-US" sz="1800" dirty="0" smtClean="0"/>
              <a:t>quality standards</a:t>
            </a:r>
            <a:r>
              <a:rPr lang="en-AU" altLang="en-US" sz="1800" dirty="0" smtClean="0"/>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75557" y="175419"/>
            <a:ext cx="7256884" cy="527445"/>
          </a:xfrm>
        </p:spPr>
        <p:txBody>
          <a:bodyPr/>
          <a:lstStyle/>
          <a:p>
            <a:pPr eaLnBrk="1" hangingPunct="1">
              <a:defRPr/>
            </a:pPr>
            <a:r>
              <a:rPr lang="en-US" altLang="en-US" sz="3200" dirty="0" smtClean="0">
                <a:latin typeface="+mn-lt"/>
              </a:rPr>
              <a:t>REFERRAL MGF FLOWCHART</a:t>
            </a:r>
            <a:endParaRPr lang="en-AU" altLang="en-US" sz="3200" dirty="0" smtClean="0">
              <a:latin typeface="+mn-lt"/>
            </a:endParaRPr>
          </a:p>
        </p:txBody>
      </p:sp>
      <p:sp>
        <p:nvSpPr>
          <p:cNvPr id="37891" name="Text Box 3"/>
          <p:cNvSpPr txBox="1">
            <a:spLocks noChangeArrowheads="1"/>
          </p:cNvSpPr>
          <p:nvPr/>
        </p:nvSpPr>
        <p:spPr bwMode="auto">
          <a:xfrm>
            <a:off x="3399631" y="1802607"/>
            <a:ext cx="2160588" cy="3698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1800" dirty="0"/>
              <a:t>Entitled person</a:t>
            </a:r>
            <a:endParaRPr lang="en-AU" altLang="en-US" sz="1800" dirty="0"/>
          </a:p>
        </p:txBody>
      </p:sp>
      <p:sp>
        <p:nvSpPr>
          <p:cNvPr id="37892" name="Text Box 4"/>
          <p:cNvSpPr txBox="1">
            <a:spLocks noChangeArrowheads="1"/>
          </p:cNvSpPr>
          <p:nvPr/>
        </p:nvSpPr>
        <p:spPr bwMode="auto">
          <a:xfrm>
            <a:off x="325438" y="3664912"/>
            <a:ext cx="3373437" cy="554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1800" dirty="0"/>
              <a:t>Podiatrist</a:t>
            </a:r>
          </a:p>
          <a:p>
            <a:pPr eaLnBrk="1" hangingPunct="1">
              <a:spcBef>
                <a:spcPct val="0"/>
              </a:spcBef>
              <a:buClrTx/>
              <a:buSzTx/>
              <a:buFontTx/>
              <a:buNone/>
            </a:pPr>
            <a:r>
              <a:rPr lang="en-US" altLang="en-US" sz="1200" dirty="0"/>
              <a:t>Assess and provides prescription for MGF</a:t>
            </a:r>
            <a:endParaRPr lang="en-AU" altLang="en-US" sz="1200" dirty="0"/>
          </a:p>
        </p:txBody>
      </p:sp>
      <p:sp>
        <p:nvSpPr>
          <p:cNvPr id="37893" name="Text Box 5"/>
          <p:cNvSpPr txBox="1">
            <a:spLocks noChangeArrowheads="1"/>
          </p:cNvSpPr>
          <p:nvPr/>
        </p:nvSpPr>
        <p:spPr bwMode="auto">
          <a:xfrm>
            <a:off x="3666331" y="2523332"/>
            <a:ext cx="1511300" cy="554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dirty="0"/>
              <a:t>LMO</a:t>
            </a:r>
          </a:p>
          <a:p>
            <a:pPr algn="ctr" eaLnBrk="1" hangingPunct="1">
              <a:spcBef>
                <a:spcPct val="0"/>
              </a:spcBef>
              <a:buClrTx/>
              <a:buSzTx/>
              <a:buFontTx/>
              <a:buNone/>
            </a:pPr>
            <a:r>
              <a:rPr lang="en-US" altLang="en-US" sz="1200" dirty="0"/>
              <a:t>Provides referral </a:t>
            </a:r>
            <a:endParaRPr lang="en-AU" altLang="en-US" sz="1200" dirty="0"/>
          </a:p>
        </p:txBody>
      </p:sp>
      <p:sp>
        <p:nvSpPr>
          <p:cNvPr id="37894" name="Text Box 6"/>
          <p:cNvSpPr txBox="1">
            <a:spLocks noChangeArrowheads="1"/>
          </p:cNvSpPr>
          <p:nvPr/>
        </p:nvSpPr>
        <p:spPr bwMode="auto">
          <a:xfrm>
            <a:off x="5202238" y="3641725"/>
            <a:ext cx="3433763" cy="554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dirty="0"/>
              <a:t>Specialist</a:t>
            </a:r>
          </a:p>
          <a:p>
            <a:pPr eaLnBrk="1" hangingPunct="1">
              <a:spcBef>
                <a:spcPct val="0"/>
              </a:spcBef>
              <a:buClrTx/>
              <a:buSzTx/>
              <a:buFont typeface="Wingdings" panose="05000000000000000000" pitchFamily="2" charset="2"/>
              <a:buNone/>
            </a:pPr>
            <a:r>
              <a:rPr lang="en-US" altLang="en-US" sz="1200" dirty="0"/>
              <a:t>Assess and provides prescription for MGF</a:t>
            </a:r>
            <a:endParaRPr lang="en-AU" altLang="en-US" sz="1200" dirty="0"/>
          </a:p>
        </p:txBody>
      </p:sp>
      <p:sp>
        <p:nvSpPr>
          <p:cNvPr id="32775" name="Text Box 7"/>
          <p:cNvSpPr txBox="1">
            <a:spLocks noChangeArrowheads="1"/>
          </p:cNvSpPr>
          <p:nvPr/>
        </p:nvSpPr>
        <p:spPr bwMode="auto">
          <a:xfrm>
            <a:off x="3170238" y="4502004"/>
            <a:ext cx="2605087" cy="1292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defRPr/>
            </a:pPr>
            <a:r>
              <a:rPr lang="en-US" altLang="en-US" sz="1800" dirty="0" smtClean="0"/>
              <a:t>Supplier</a:t>
            </a:r>
          </a:p>
          <a:p>
            <a:pPr marL="171450" indent="-171450" eaLnBrk="1" hangingPunct="1">
              <a:spcBef>
                <a:spcPct val="0"/>
              </a:spcBef>
              <a:buClrTx/>
              <a:buSzTx/>
              <a:buFont typeface="Courier New" panose="02070309020205020404" pitchFamily="49" charset="0"/>
              <a:buChar char="o"/>
              <a:defRPr/>
            </a:pPr>
            <a:r>
              <a:rPr lang="en-US" altLang="en-US" sz="1200" dirty="0" smtClean="0"/>
              <a:t>Measures, fits and supplies ready made MGF as appropriate; or</a:t>
            </a:r>
          </a:p>
          <a:p>
            <a:pPr marL="171450" indent="-171450" eaLnBrk="1" hangingPunct="1">
              <a:spcBef>
                <a:spcPct val="0"/>
              </a:spcBef>
              <a:buClrTx/>
              <a:buSzTx/>
              <a:buFont typeface="Courier New" panose="02070309020205020404" pitchFamily="49" charset="0"/>
              <a:buChar char="o"/>
              <a:defRPr/>
            </a:pPr>
            <a:r>
              <a:rPr lang="en-US" altLang="en-US" sz="1200" dirty="0" smtClean="0"/>
              <a:t>Provides quote for supply of custom MGF</a:t>
            </a:r>
            <a:endParaRPr lang="en-AU" altLang="en-US" sz="1200" dirty="0" smtClean="0"/>
          </a:p>
        </p:txBody>
      </p:sp>
      <p:sp>
        <p:nvSpPr>
          <p:cNvPr id="37896" name="Text Box 8"/>
          <p:cNvSpPr txBox="1">
            <a:spLocks noChangeArrowheads="1"/>
          </p:cNvSpPr>
          <p:nvPr/>
        </p:nvSpPr>
        <p:spPr bwMode="auto">
          <a:xfrm>
            <a:off x="6227763" y="5303619"/>
            <a:ext cx="2808287" cy="1292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1800" dirty="0"/>
              <a:t>DVA – RAP section</a:t>
            </a:r>
          </a:p>
          <a:p>
            <a:pPr eaLnBrk="1" hangingPunct="1">
              <a:spcBef>
                <a:spcPct val="0"/>
              </a:spcBef>
              <a:buClrTx/>
              <a:buSzTx/>
              <a:buFontTx/>
              <a:buNone/>
            </a:pPr>
            <a:r>
              <a:rPr lang="en-US" altLang="en-US" sz="1200" dirty="0"/>
              <a:t>Custom </a:t>
            </a:r>
            <a:r>
              <a:rPr lang="en-US" altLang="en-US" sz="1200" dirty="0" smtClean="0"/>
              <a:t>made and recreational MGF, white card holders and </a:t>
            </a:r>
            <a:r>
              <a:rPr lang="en-US" altLang="en-US" sz="1200" dirty="0"/>
              <a:t>modifications not listed on the MGF Schedule </a:t>
            </a:r>
            <a:r>
              <a:rPr lang="en-US" altLang="en-US" sz="1200" b="1" dirty="0"/>
              <a:t>require prior approval</a:t>
            </a:r>
            <a:endParaRPr lang="en-AU" altLang="en-US" sz="1200" b="1" dirty="0"/>
          </a:p>
        </p:txBody>
      </p:sp>
      <p:sp>
        <p:nvSpPr>
          <p:cNvPr id="37897" name="Rectangle 9"/>
          <p:cNvSpPr>
            <a:spLocks noChangeArrowheads="1"/>
          </p:cNvSpPr>
          <p:nvPr/>
        </p:nvSpPr>
        <p:spPr bwMode="auto">
          <a:xfrm>
            <a:off x="1042987" y="783826"/>
            <a:ext cx="76612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AU" altLang="en-US" sz="1800" dirty="0"/>
              <a:t>Entitled persons can be referred by the LMO to either Medical Specialists or Podiatrists for MGF assessment. </a:t>
            </a:r>
          </a:p>
        </p:txBody>
      </p:sp>
      <p:cxnSp>
        <p:nvCxnSpPr>
          <p:cNvPr id="37898" name="AutoShape 10"/>
          <p:cNvCxnSpPr>
            <a:cxnSpLocks noChangeShapeType="1"/>
          </p:cNvCxnSpPr>
          <p:nvPr/>
        </p:nvCxnSpPr>
        <p:spPr bwMode="auto">
          <a:xfrm>
            <a:off x="4421981" y="2172495"/>
            <a:ext cx="0" cy="3508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9" name="Line 11"/>
          <p:cNvSpPr>
            <a:spLocks noChangeShapeType="1"/>
          </p:cNvSpPr>
          <p:nvPr/>
        </p:nvSpPr>
        <p:spPr bwMode="auto">
          <a:xfrm flipH="1">
            <a:off x="2993232" y="3110791"/>
            <a:ext cx="971550" cy="520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7900" name="Line 12"/>
          <p:cNvSpPr>
            <a:spLocks noChangeShapeType="1"/>
          </p:cNvSpPr>
          <p:nvPr/>
        </p:nvSpPr>
        <p:spPr bwMode="auto">
          <a:xfrm>
            <a:off x="4965170" y="3121135"/>
            <a:ext cx="1000125" cy="461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7901" name="Line 13"/>
          <p:cNvSpPr>
            <a:spLocks noChangeShapeType="1"/>
          </p:cNvSpPr>
          <p:nvPr/>
        </p:nvSpPr>
        <p:spPr bwMode="auto">
          <a:xfrm>
            <a:off x="1826153" y="4195763"/>
            <a:ext cx="1284289" cy="7022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7902" name="Line 14"/>
          <p:cNvSpPr>
            <a:spLocks noChangeShapeType="1"/>
          </p:cNvSpPr>
          <p:nvPr/>
        </p:nvSpPr>
        <p:spPr bwMode="auto">
          <a:xfrm flipH="1">
            <a:off x="5835121" y="4254445"/>
            <a:ext cx="1215760" cy="6436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7903" name="Line 15"/>
          <p:cNvSpPr>
            <a:spLocks noChangeShapeType="1"/>
          </p:cNvSpPr>
          <p:nvPr/>
        </p:nvSpPr>
        <p:spPr bwMode="auto">
          <a:xfrm>
            <a:off x="5775325" y="5600991"/>
            <a:ext cx="452438" cy="193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357313" y="458788"/>
            <a:ext cx="5791200" cy="86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dirty="0">
                <a:solidFill>
                  <a:schemeClr val="accent1">
                    <a:lumMod val="50000"/>
                  </a:schemeClr>
                </a:solidFill>
              </a:rPr>
              <a:t>HOW MANY? - SHOES</a:t>
            </a:r>
          </a:p>
        </p:txBody>
      </p:sp>
      <p:sp>
        <p:nvSpPr>
          <p:cNvPr id="39939" name="Rectangle 3"/>
          <p:cNvSpPr>
            <a:spLocks noChangeArrowheads="1"/>
          </p:cNvSpPr>
          <p:nvPr/>
        </p:nvSpPr>
        <p:spPr bwMode="auto">
          <a:xfrm>
            <a:off x="1249363" y="1557338"/>
            <a:ext cx="7786687"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342900" indent="-3429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40005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defRPr/>
            </a:pPr>
            <a:r>
              <a:rPr lang="en-US" altLang="en-US" sz="1800" dirty="0"/>
              <a:t>2 pairs day/dress shoes at any one time. </a:t>
            </a:r>
            <a:r>
              <a:rPr lang="en-US" altLang="en-US" sz="1800" dirty="0">
                <a:solidFill>
                  <a:srgbClr val="FF0000"/>
                </a:solidFill>
              </a:rPr>
              <a:t>*</a:t>
            </a:r>
            <a:r>
              <a:rPr lang="en-US" altLang="en-US" sz="1800" dirty="0"/>
              <a:t> </a:t>
            </a:r>
          </a:p>
          <a:p>
            <a:pPr eaLnBrk="1" hangingPunct="1">
              <a:buNone/>
              <a:defRPr/>
            </a:pPr>
            <a:endParaRPr lang="en-US" altLang="en-US" sz="1400" dirty="0"/>
          </a:p>
          <a:p>
            <a:pPr eaLnBrk="1" hangingPunct="1">
              <a:defRPr/>
            </a:pPr>
            <a:r>
              <a:rPr lang="en-US" altLang="en-US" sz="1800" dirty="0"/>
              <a:t>1 pair recreational shoes - where MGF needs to be modified to comply with a sporting club regulation.  Must provide club letter confirming financial membership &amp; playing status. REQUIRES PRIOR APPROVAL  </a:t>
            </a:r>
          </a:p>
          <a:p>
            <a:pPr eaLnBrk="1" hangingPunct="1">
              <a:buNone/>
              <a:defRPr/>
            </a:pPr>
            <a:endParaRPr lang="en-US" altLang="en-US" sz="1400" dirty="0"/>
          </a:p>
          <a:p>
            <a:pPr eaLnBrk="1" hangingPunct="1">
              <a:defRPr/>
            </a:pPr>
            <a:r>
              <a:rPr lang="en-US" altLang="en-US" sz="1800" dirty="0"/>
              <a:t>1 pair work shoes if required by an employer, in addition to day shoes - may need confirmation from employer e.g. safety shoes. REQUIRES PRIOR APPROVAL </a:t>
            </a:r>
          </a:p>
          <a:p>
            <a:pPr eaLnBrk="1" hangingPunct="1">
              <a:buNone/>
              <a:defRPr/>
            </a:pPr>
            <a:endParaRPr lang="en-US" altLang="en-US" sz="1400" dirty="0"/>
          </a:p>
          <a:p>
            <a:pPr eaLnBrk="1" hangingPunct="1">
              <a:defRPr/>
            </a:pPr>
            <a:r>
              <a:rPr lang="en-AU" altLang="en-US" sz="1800" dirty="0"/>
              <a:t>1 </a:t>
            </a:r>
            <a:r>
              <a:rPr lang="en-AU" altLang="en-US" sz="1800" u="sng" dirty="0"/>
              <a:t>extra</a:t>
            </a:r>
            <a:r>
              <a:rPr lang="en-AU" altLang="en-US" sz="1800" dirty="0"/>
              <a:t> pair of day shoes for rural and remote residents (defined as &gt;100km from a suitable assessing health providers). </a:t>
            </a:r>
          </a:p>
          <a:p>
            <a:pPr marL="0" indent="0" eaLnBrk="1" hangingPunct="1">
              <a:buNone/>
              <a:defRPr/>
            </a:pPr>
            <a:endParaRPr lang="en-AU" altLang="en-US" sz="1400" dirty="0">
              <a:solidFill>
                <a:schemeClr val="tx2"/>
              </a:solidFill>
            </a:endParaRPr>
          </a:p>
          <a:p>
            <a:pPr eaLnBrk="1" hangingPunct="1">
              <a:buNone/>
              <a:defRPr/>
            </a:pPr>
            <a:r>
              <a:rPr lang="en-AU" altLang="en-US" sz="1800" dirty="0">
                <a:solidFill>
                  <a:schemeClr val="tx2"/>
                </a:solidFill>
              </a:rPr>
              <a:t> </a:t>
            </a:r>
            <a:r>
              <a:rPr lang="en-AU" altLang="en-US" sz="1800" dirty="0">
                <a:solidFill>
                  <a:srgbClr val="FF0000"/>
                </a:solidFill>
              </a:rPr>
              <a:t>* </a:t>
            </a:r>
            <a:r>
              <a:rPr lang="en-AU" altLang="en-US" sz="1800" dirty="0">
                <a:solidFill>
                  <a:schemeClr val="accent4"/>
                </a:solidFill>
              </a:rPr>
              <a:t>	</a:t>
            </a:r>
            <a:r>
              <a:rPr lang="en-AU" altLang="en-US" sz="1600" dirty="0" smtClean="0">
                <a:solidFill>
                  <a:schemeClr val="accent4"/>
                </a:solidFill>
              </a:rPr>
              <a:t>The request for more than ONE pair of day shoes is determined by the assessing health provider in consultation with the entitled person, taking into consideration their activity levels and lifestyle.  </a:t>
            </a:r>
            <a:endParaRPr lang="en-AU" altLang="en-US" sz="1800" dirty="0">
              <a:solidFill>
                <a:schemeClr val="hlink"/>
              </a:solidFill>
            </a:endParaRPr>
          </a:p>
        </p:txBody>
      </p:sp>
      <p:sp>
        <p:nvSpPr>
          <p:cNvPr id="39940" name="Rectangle 4"/>
          <p:cNvSpPr>
            <a:spLocks noChangeArrowheads="1"/>
          </p:cNvSpPr>
          <p:nvPr/>
        </p:nvSpPr>
        <p:spPr bwMode="auto">
          <a:xfrm>
            <a:off x="900113" y="1628775"/>
            <a:ext cx="67056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pPr>
            <a:endParaRPr lang="en-US" altLang="en-US" sz="2100">
              <a:solidFill>
                <a:schemeClr val="tx2"/>
              </a:solidFill>
            </a:endParaRPr>
          </a:p>
        </p:txBody>
      </p:sp>
      <p:sp>
        <p:nvSpPr>
          <p:cNvPr id="39941" name="Rectangle 5"/>
          <p:cNvSpPr>
            <a:spLocks noChangeArrowheads="1"/>
          </p:cNvSpPr>
          <p:nvPr/>
        </p:nvSpPr>
        <p:spPr bwMode="auto">
          <a:xfrm>
            <a:off x="762000" y="4005263"/>
            <a:ext cx="6858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pPr>
            <a:endParaRPr lang="en-US" altLang="en-US" sz="2000">
              <a:solidFill>
                <a:schemeClr val="tx2"/>
              </a:solidFill>
            </a:endParaRPr>
          </a:p>
        </p:txBody>
      </p:sp>
      <p:sp>
        <p:nvSpPr>
          <p:cNvPr id="39942" name="Rectangle 6"/>
          <p:cNvSpPr>
            <a:spLocks noChangeArrowheads="1"/>
          </p:cNvSpPr>
          <p:nvPr/>
        </p:nvSpPr>
        <p:spPr bwMode="auto">
          <a:xfrm>
            <a:off x="755650" y="5300663"/>
            <a:ext cx="6858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pPr>
            <a:endParaRPr lang="en-US" altLang="en-US" sz="2000">
              <a:solidFill>
                <a:schemeClr val="hlink"/>
              </a:solidFill>
            </a:endParaRPr>
          </a:p>
          <a:p>
            <a:pPr eaLnBrk="1" hangingPunct="1">
              <a:buFont typeface="Wingdings" panose="05000000000000000000" pitchFamily="2" charset="2"/>
              <a:buNone/>
            </a:pPr>
            <a:endParaRPr lang="en-AU" altLang="en-US" sz="2100">
              <a:solidFill>
                <a:schemeClr val="hlink"/>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377950" y="557213"/>
            <a:ext cx="70104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dirty="0">
                <a:solidFill>
                  <a:schemeClr val="accent1">
                    <a:lumMod val="50000"/>
                  </a:schemeClr>
                </a:solidFill>
              </a:rPr>
              <a:t>REPAIRS AND MODIFICATIONS</a:t>
            </a:r>
          </a:p>
        </p:txBody>
      </p:sp>
      <p:sp>
        <p:nvSpPr>
          <p:cNvPr id="48131" name="Rectangle 3"/>
          <p:cNvSpPr>
            <a:spLocks noChangeArrowheads="1"/>
          </p:cNvSpPr>
          <p:nvPr/>
        </p:nvSpPr>
        <p:spPr bwMode="auto">
          <a:xfrm>
            <a:off x="1377950" y="1628775"/>
            <a:ext cx="7370763" cy="48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ts val="600"/>
              </a:spcBef>
              <a:spcAft>
                <a:spcPts val="800"/>
              </a:spcAft>
              <a:defRPr/>
            </a:pPr>
            <a:r>
              <a:rPr lang="en-US" altLang="en-US" sz="1800" dirty="0"/>
              <a:t>DVA pays for repairs to current DVA footwear </a:t>
            </a:r>
            <a:r>
              <a:rPr lang="en-US" altLang="en-US" sz="1800" dirty="0" smtClean="0"/>
              <a:t>- </a:t>
            </a:r>
            <a:r>
              <a:rPr lang="en-US" altLang="en-US" sz="1800" dirty="0"/>
              <a:t>script given to entitled person.</a:t>
            </a:r>
          </a:p>
          <a:p>
            <a:pPr eaLnBrk="1" hangingPunct="1">
              <a:spcBef>
                <a:spcPts val="600"/>
              </a:spcBef>
              <a:spcAft>
                <a:spcPts val="800"/>
              </a:spcAft>
              <a:defRPr/>
            </a:pPr>
            <a:r>
              <a:rPr lang="en-US" altLang="en-US" sz="1800" dirty="0"/>
              <a:t>Routine repairs may be done by the original supplier without need for prescription.</a:t>
            </a:r>
          </a:p>
          <a:p>
            <a:pPr eaLnBrk="1" hangingPunct="1">
              <a:spcBef>
                <a:spcPts val="600"/>
              </a:spcBef>
              <a:spcAft>
                <a:spcPts val="800"/>
              </a:spcAft>
              <a:defRPr/>
            </a:pPr>
            <a:r>
              <a:rPr lang="en-US" altLang="en-US" sz="1800" dirty="0"/>
              <a:t>Contracted suppliers are required to manage any warranty needs e.g. repairs (generally 12mths).   </a:t>
            </a:r>
          </a:p>
          <a:p>
            <a:pPr eaLnBrk="1" hangingPunct="1">
              <a:spcBef>
                <a:spcPts val="600"/>
              </a:spcBef>
              <a:spcAft>
                <a:spcPts val="800"/>
              </a:spcAft>
              <a:buNone/>
              <a:defRPr/>
            </a:pPr>
            <a:r>
              <a:rPr lang="en-US" altLang="en-US" sz="1600" dirty="0"/>
              <a:t>     </a:t>
            </a:r>
            <a:r>
              <a:rPr lang="en-US" altLang="en-US" sz="1400" dirty="0"/>
              <a:t>An exception: unless extreme access issues exist in visiting or sending shoes to the contracted supplier.  If this is the case, assessing health provider needs to keep adequate notes. </a:t>
            </a:r>
          </a:p>
          <a:p>
            <a:pPr eaLnBrk="1" hangingPunct="1">
              <a:spcBef>
                <a:spcPts val="600"/>
              </a:spcBef>
              <a:spcAft>
                <a:spcPts val="800"/>
              </a:spcAft>
              <a:defRPr/>
            </a:pPr>
            <a:r>
              <a:rPr lang="en-US" sz="1800" dirty="0"/>
              <a:t>After the warranty period repairs may also be done by non-contracted suppliers where access is difficult for the </a:t>
            </a:r>
            <a:r>
              <a:rPr lang="en-US" sz="1800" dirty="0" smtClean="0"/>
              <a:t>entitled person.  </a:t>
            </a:r>
            <a:r>
              <a:rPr lang="en-US" sz="1800" dirty="0"/>
              <a:t>The supplier will need </a:t>
            </a:r>
            <a:r>
              <a:rPr lang="en-US" altLang="en-US" sz="1800" dirty="0"/>
              <a:t>to send the invoice to DVA with a copy of the script. </a:t>
            </a:r>
            <a:endParaRPr lang="en-AU" sz="1800" dirty="0"/>
          </a:p>
          <a:p>
            <a:pPr>
              <a:spcBef>
                <a:spcPts val="600"/>
              </a:spcBef>
              <a:spcAft>
                <a:spcPts val="800"/>
              </a:spcAft>
              <a:defRPr/>
            </a:pPr>
            <a:r>
              <a:rPr lang="en-US" sz="1800" dirty="0"/>
              <a:t>Repairs to stock footwear is limited to repair/replacement of modifications originally funded by DVA.</a:t>
            </a:r>
          </a:p>
          <a:p>
            <a:pPr marL="0" indent="0" eaLnBrk="1" hangingPunct="1">
              <a:buFont typeface="Wingdings" panose="05000000000000000000" pitchFamily="2" charset="2"/>
              <a:buNone/>
              <a:defRPr/>
            </a:pPr>
            <a:r>
              <a:rPr lang="en-US" altLang="en-US" sz="1800" dirty="0" smtClean="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403350" y="188913"/>
            <a:ext cx="7921625" cy="136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dirty="0">
                <a:solidFill>
                  <a:schemeClr val="accent1">
                    <a:lumMod val="50000"/>
                  </a:schemeClr>
                </a:solidFill>
              </a:rPr>
              <a:t>HOW MANY? </a:t>
            </a:r>
            <a:br>
              <a:rPr lang="en-US" altLang="en-US" sz="3200" dirty="0">
                <a:solidFill>
                  <a:schemeClr val="accent1">
                    <a:lumMod val="50000"/>
                  </a:schemeClr>
                </a:solidFill>
              </a:rPr>
            </a:br>
            <a:r>
              <a:rPr lang="en-US" altLang="en-US" sz="2400" dirty="0">
                <a:solidFill>
                  <a:schemeClr val="accent1">
                    <a:lumMod val="50000"/>
                  </a:schemeClr>
                </a:solidFill>
              </a:rPr>
              <a:t>MODIFICATIONS TO NON DVA FOOTWEAR </a:t>
            </a:r>
            <a:endParaRPr lang="en-US" altLang="en-US" sz="3200" dirty="0">
              <a:solidFill>
                <a:schemeClr val="accent1">
                  <a:lumMod val="50000"/>
                </a:schemeClr>
              </a:solidFill>
            </a:endParaRPr>
          </a:p>
        </p:txBody>
      </p:sp>
      <p:sp>
        <p:nvSpPr>
          <p:cNvPr id="50179" name="Rectangle 3"/>
          <p:cNvSpPr>
            <a:spLocks noChangeArrowheads="1"/>
          </p:cNvSpPr>
          <p:nvPr/>
        </p:nvSpPr>
        <p:spPr bwMode="auto">
          <a:xfrm>
            <a:off x="1403350" y="1557338"/>
            <a:ext cx="7345363"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0" indent="0" eaLnBrk="1" hangingPunct="1">
              <a:buNone/>
              <a:defRPr/>
            </a:pPr>
            <a:r>
              <a:rPr lang="en-US" sz="1800" dirty="0"/>
              <a:t>Where an entitled person does not meet the criteria for MGF but clinically requires modifications to their </a:t>
            </a:r>
            <a:r>
              <a:rPr lang="en-US" sz="1800" u="sng" dirty="0"/>
              <a:t>own suitable self purchased stock footwear</a:t>
            </a:r>
            <a:r>
              <a:rPr lang="en-US" sz="1800" dirty="0"/>
              <a:t>, the assessing health provider may refer them </a:t>
            </a:r>
            <a:r>
              <a:rPr lang="en-US" sz="1800" dirty="0" smtClean="0"/>
              <a:t>to </a:t>
            </a:r>
            <a:r>
              <a:rPr lang="en-US" sz="1800" dirty="0"/>
              <a:t>a contracted supplier.</a:t>
            </a:r>
          </a:p>
          <a:p>
            <a:pPr marL="0" indent="0" eaLnBrk="1" hangingPunct="1">
              <a:buNone/>
              <a:defRPr/>
            </a:pPr>
            <a:endParaRPr lang="en-US" altLang="en-US" sz="1800" dirty="0"/>
          </a:p>
          <a:p>
            <a:pPr eaLnBrk="1" hangingPunct="1">
              <a:spcBef>
                <a:spcPts val="800"/>
              </a:spcBef>
              <a:spcAft>
                <a:spcPts val="800"/>
              </a:spcAft>
              <a:defRPr/>
            </a:pPr>
            <a:r>
              <a:rPr lang="en-US" altLang="en-US" sz="1800" dirty="0"/>
              <a:t>Clinically required modifications to non-DVA supplied footwear may include heel collars, sole raises, stretching etc. </a:t>
            </a:r>
          </a:p>
          <a:p>
            <a:pPr eaLnBrk="1" hangingPunct="1">
              <a:spcBef>
                <a:spcPts val="800"/>
              </a:spcBef>
              <a:spcAft>
                <a:spcPts val="800"/>
              </a:spcAft>
              <a:defRPr/>
            </a:pPr>
            <a:r>
              <a:rPr lang="en-US" altLang="en-US" sz="1800" dirty="0"/>
              <a:t>Limit of 3 self purchased footwear can be modified in any one year.</a:t>
            </a:r>
          </a:p>
          <a:p>
            <a:pPr eaLnBrk="1" hangingPunct="1">
              <a:spcBef>
                <a:spcPts val="800"/>
              </a:spcBef>
              <a:spcAft>
                <a:spcPts val="800"/>
              </a:spcAft>
              <a:defRPr/>
            </a:pPr>
            <a:r>
              <a:rPr lang="en-US" altLang="en-US" sz="1800" dirty="0"/>
              <a:t>Details of the modifications must be documented on the MGF prescription form.</a:t>
            </a:r>
          </a:p>
          <a:p>
            <a:pPr eaLnBrk="1" hangingPunct="1">
              <a:spcBef>
                <a:spcPts val="800"/>
              </a:spcBef>
              <a:spcAft>
                <a:spcPts val="800"/>
              </a:spcAft>
              <a:defRPr/>
            </a:pPr>
            <a:r>
              <a:rPr lang="en-US" altLang="en-US" sz="1800" dirty="0"/>
              <a:t>Local repairers are able to modify footwear after the warranty period has passed - send invoice to DVA with a copy of the script.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7950" y="620713"/>
            <a:ext cx="7313613" cy="936625"/>
          </a:xfrm>
        </p:spPr>
        <p:txBody>
          <a:bodyPr/>
          <a:lstStyle/>
          <a:p>
            <a:pPr eaLnBrk="1" hangingPunct="1">
              <a:defRPr/>
            </a:pPr>
            <a:r>
              <a:rPr lang="en-AU" altLang="en-US" sz="3200" dirty="0" smtClean="0">
                <a:latin typeface="+mn-lt"/>
              </a:rPr>
              <a:t>FOOTWEAR EXCLUSIONS </a:t>
            </a:r>
          </a:p>
        </p:txBody>
      </p:sp>
      <p:sp>
        <p:nvSpPr>
          <p:cNvPr id="36867" name="Rectangle 3"/>
          <p:cNvSpPr>
            <a:spLocks noGrp="1" noChangeArrowheads="1"/>
          </p:cNvSpPr>
          <p:nvPr>
            <p:ph type="body" idx="1"/>
          </p:nvPr>
        </p:nvSpPr>
        <p:spPr>
          <a:xfrm>
            <a:off x="1377950" y="1701800"/>
            <a:ext cx="7313613" cy="4967288"/>
          </a:xfrm>
        </p:spPr>
        <p:txBody>
          <a:bodyPr/>
          <a:lstStyle/>
          <a:p>
            <a:pPr marL="0" indent="0" eaLnBrk="1" hangingPunct="1">
              <a:spcBef>
                <a:spcPts val="0"/>
              </a:spcBef>
              <a:buFont typeface="Wingdings" panose="05000000000000000000" pitchFamily="2" charset="2"/>
              <a:buNone/>
              <a:defRPr/>
            </a:pPr>
            <a:r>
              <a:rPr lang="en-AU" altLang="en-US" sz="2000" dirty="0"/>
              <a:t>These shoe styles by their nature cannot meet MGF </a:t>
            </a:r>
            <a:r>
              <a:rPr lang="en-AU" altLang="en-US" sz="2000" dirty="0" smtClean="0"/>
              <a:t>specifications and are precluded from being supplied:</a:t>
            </a:r>
          </a:p>
          <a:p>
            <a:pPr marL="0" indent="0" eaLnBrk="1" hangingPunct="1">
              <a:spcBef>
                <a:spcPts val="0"/>
              </a:spcBef>
              <a:buFont typeface="Wingdings" panose="05000000000000000000" pitchFamily="2" charset="2"/>
              <a:buNone/>
              <a:defRPr/>
            </a:pPr>
            <a:endParaRPr lang="en-AU" altLang="en-US" sz="2000" dirty="0"/>
          </a:p>
          <a:p>
            <a:pPr eaLnBrk="1" hangingPunct="1">
              <a:spcBef>
                <a:spcPts val="0"/>
              </a:spcBef>
              <a:defRPr/>
            </a:pPr>
            <a:r>
              <a:rPr lang="en-AU" altLang="en-US" sz="2000" dirty="0" smtClean="0"/>
              <a:t>stock or off-the-shelf shoes</a:t>
            </a:r>
          </a:p>
          <a:p>
            <a:pPr marL="0" indent="0" eaLnBrk="1" hangingPunct="1">
              <a:spcBef>
                <a:spcPts val="0"/>
              </a:spcBef>
              <a:buFont typeface="Wingdings" panose="05000000000000000000" pitchFamily="2" charset="2"/>
              <a:buNone/>
              <a:defRPr/>
            </a:pPr>
            <a:endParaRPr lang="en-AU" altLang="en-US" sz="2000" dirty="0" smtClean="0"/>
          </a:p>
          <a:p>
            <a:pPr eaLnBrk="1" hangingPunct="1">
              <a:spcBef>
                <a:spcPts val="0"/>
              </a:spcBef>
              <a:defRPr/>
            </a:pPr>
            <a:r>
              <a:rPr lang="en-AU" altLang="en-US" sz="2000" dirty="0" smtClean="0"/>
              <a:t>slip-on shoes/boots/court shoes</a:t>
            </a:r>
          </a:p>
          <a:p>
            <a:pPr marL="0" indent="0" eaLnBrk="1" hangingPunct="1">
              <a:spcBef>
                <a:spcPts val="0"/>
              </a:spcBef>
              <a:buFont typeface="Wingdings" panose="05000000000000000000" pitchFamily="2" charset="2"/>
              <a:buNone/>
              <a:defRPr/>
            </a:pPr>
            <a:endParaRPr lang="en-AU" altLang="en-US" sz="2000" dirty="0" smtClean="0"/>
          </a:p>
          <a:p>
            <a:pPr eaLnBrk="1" hangingPunct="1">
              <a:spcBef>
                <a:spcPts val="0"/>
              </a:spcBef>
              <a:defRPr/>
            </a:pPr>
            <a:r>
              <a:rPr lang="en-AU" altLang="en-US" sz="2000" dirty="0" smtClean="0"/>
              <a:t>runners/joggers – sports styled, dual density soling units</a:t>
            </a:r>
          </a:p>
          <a:p>
            <a:pPr marL="0" indent="0" eaLnBrk="1" hangingPunct="1">
              <a:spcBef>
                <a:spcPts val="0"/>
              </a:spcBef>
              <a:buFont typeface="Wingdings" panose="05000000000000000000" pitchFamily="2" charset="2"/>
              <a:buNone/>
              <a:defRPr/>
            </a:pPr>
            <a:endParaRPr lang="en-AU" altLang="en-US" sz="2000" dirty="0" smtClean="0"/>
          </a:p>
          <a:p>
            <a:pPr eaLnBrk="1" hangingPunct="1">
              <a:spcBef>
                <a:spcPts val="0"/>
              </a:spcBef>
              <a:defRPr/>
            </a:pPr>
            <a:r>
              <a:rPr lang="en-AU" altLang="en-US" sz="2000" dirty="0" smtClean="0"/>
              <a:t>‘reef style’ or ‘orthopaedic’ sandals/shoes with moulded </a:t>
            </a:r>
            <a:r>
              <a:rPr lang="en-AU" altLang="en-US" sz="2000" dirty="0" err="1" smtClean="0"/>
              <a:t>footbeds</a:t>
            </a:r>
            <a:endParaRPr lang="en-AU" alt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449263"/>
            <a:ext cx="3200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dirty="0">
                <a:solidFill>
                  <a:schemeClr val="tx2"/>
                </a:solidFill>
              </a:rPr>
              <a:t>WARRANTIES</a:t>
            </a:r>
          </a:p>
        </p:txBody>
      </p:sp>
      <p:sp>
        <p:nvSpPr>
          <p:cNvPr id="106499" name="Rectangle 3"/>
          <p:cNvSpPr>
            <a:spLocks noChangeArrowheads="1"/>
          </p:cNvSpPr>
          <p:nvPr/>
        </p:nvSpPr>
        <p:spPr bwMode="auto">
          <a:xfrm>
            <a:off x="1371600" y="1592263"/>
            <a:ext cx="701675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defRPr/>
            </a:pPr>
            <a:r>
              <a:rPr lang="en-US" altLang="en-US" sz="2000" dirty="0" smtClean="0"/>
              <a:t>New ready made and custom MGF - 12 months (workmanship, materials, fitting)</a:t>
            </a:r>
          </a:p>
          <a:p>
            <a:pPr eaLnBrk="1" hangingPunct="1">
              <a:buFont typeface="Wingdings" panose="05000000000000000000" pitchFamily="2" charset="2"/>
              <a:buNone/>
              <a:defRPr/>
            </a:pPr>
            <a:endParaRPr lang="en-US" altLang="en-US" sz="2000" dirty="0" smtClean="0"/>
          </a:p>
          <a:p>
            <a:pPr eaLnBrk="1" hangingPunct="1">
              <a:defRPr/>
            </a:pPr>
            <a:r>
              <a:rPr lang="en-US" altLang="en-US" sz="2000" dirty="0" smtClean="0"/>
              <a:t>Repairs/modifications - 3 months</a:t>
            </a:r>
          </a:p>
          <a:p>
            <a:pPr eaLnBrk="1" hangingPunct="1">
              <a:buFont typeface="Wingdings" panose="05000000000000000000" pitchFamily="2" charset="2"/>
              <a:buNone/>
              <a:defRPr/>
            </a:pPr>
            <a:endParaRPr lang="en-US" altLang="en-US" sz="2000" dirty="0" smtClean="0"/>
          </a:p>
          <a:p>
            <a:pPr eaLnBrk="1" hangingPunct="1">
              <a:spcBef>
                <a:spcPts val="0"/>
              </a:spcBef>
              <a:defRPr/>
            </a:pPr>
            <a:r>
              <a:rPr lang="en-US" altLang="en-US" sz="2000" dirty="0" smtClean="0"/>
              <a:t>As a quality assurance measure, DVA may request the return of shoes that have failed to last an acceptable period of time.</a:t>
            </a:r>
            <a:endParaRPr lang="en-AU" altLang="en-US" sz="2000" dirty="0" smtClean="0"/>
          </a:p>
          <a:p>
            <a:pPr eaLnBrk="1" hangingPunct="1">
              <a:buFont typeface="Wingdings" panose="05000000000000000000" pitchFamily="2" charset="2"/>
              <a:buNone/>
              <a:defRPr/>
            </a:pPr>
            <a:endParaRPr lang="en-US" altLang="en-US" sz="2000" dirty="0" smtClean="0"/>
          </a:p>
          <a:p>
            <a:pPr eaLnBrk="1" hangingPunct="1">
              <a:buFont typeface="Wingdings" panose="05000000000000000000" pitchFamily="2" charset="2"/>
              <a:buNone/>
              <a:defRPr/>
            </a:pPr>
            <a:endParaRPr lang="en-AU" altLang="en-US" sz="1800" dirty="0" smtClean="0"/>
          </a:p>
          <a:p>
            <a:pPr eaLnBrk="1" hangingPunct="1">
              <a:buFont typeface="Wingdings" panose="05000000000000000000" pitchFamily="2" charset="2"/>
              <a:buNone/>
              <a:defRPr/>
            </a:pPr>
            <a:endParaRPr lang="en-AU" altLang="en-US" sz="1800" dirty="0" smtClean="0"/>
          </a:p>
          <a:p>
            <a:pPr eaLnBrk="1" hangingPunct="1">
              <a:buFont typeface="Wingdings" panose="05000000000000000000" pitchFamily="2" charset="2"/>
              <a:buNone/>
              <a:defRPr/>
            </a:pPr>
            <a:endParaRPr lang="en-AU" altLang="en-US" sz="1800" dirty="0" smtClean="0"/>
          </a:p>
          <a:p>
            <a:pPr eaLnBrk="1" hangingPunct="1">
              <a:buFont typeface="Wingdings" panose="05000000000000000000" pitchFamily="2" charset="2"/>
              <a:buNone/>
              <a:defRPr/>
            </a:pPr>
            <a:endParaRPr lang="en-US" altLang="en-US" sz="1800" dirty="0" smtClean="0"/>
          </a:p>
        </p:txBody>
      </p:sp>
      <p:pic>
        <p:nvPicPr>
          <p:cNvPr id="48132" name="Picture 3"/>
          <p:cNvPicPr>
            <a:picLocks noChangeAspect="1"/>
          </p:cNvPicPr>
          <p:nvPr/>
        </p:nvPicPr>
        <p:blipFill>
          <a:blip r:embed="rId3">
            <a:extLst>
              <a:ext uri="{28A0092B-C50C-407E-A947-70E740481C1C}">
                <a14:useLocalDpi xmlns:a14="http://schemas.microsoft.com/office/drawing/2010/main" val="0"/>
              </a:ext>
            </a:extLst>
          </a:blip>
          <a:srcRect t="23750" r="1604" b="3801"/>
          <a:stretch>
            <a:fillRect/>
          </a:stretch>
        </p:blipFill>
        <p:spPr bwMode="auto">
          <a:xfrm>
            <a:off x="5795963" y="4221163"/>
            <a:ext cx="27844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665163"/>
            <a:ext cx="240506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ChangeArrowheads="1"/>
          </p:cNvSpPr>
          <p:nvPr/>
        </p:nvSpPr>
        <p:spPr bwMode="auto">
          <a:xfrm>
            <a:off x="755576" y="548680"/>
            <a:ext cx="609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dirty="0">
                <a:solidFill>
                  <a:schemeClr val="tx2"/>
                </a:solidFill>
              </a:rPr>
              <a:t>HOME </a:t>
            </a:r>
            <a:r>
              <a:rPr lang="en-US" altLang="en-US" sz="3200" dirty="0" smtClean="0">
                <a:solidFill>
                  <a:schemeClr val="tx2"/>
                </a:solidFill>
              </a:rPr>
              <a:t>VISITS BY </a:t>
            </a:r>
            <a:r>
              <a:rPr lang="en-US" altLang="en-US" sz="3200" dirty="0">
                <a:solidFill>
                  <a:schemeClr val="tx2"/>
                </a:solidFill>
              </a:rPr>
              <a:t>SUPPLIERS</a:t>
            </a:r>
          </a:p>
        </p:txBody>
      </p:sp>
      <p:sp>
        <p:nvSpPr>
          <p:cNvPr id="108547" name="Rectangle 3"/>
          <p:cNvSpPr>
            <a:spLocks noChangeArrowheads="1"/>
          </p:cNvSpPr>
          <p:nvPr/>
        </p:nvSpPr>
        <p:spPr bwMode="auto">
          <a:xfrm>
            <a:off x="1258888" y="1989138"/>
            <a:ext cx="7885112"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defRPr/>
            </a:pPr>
            <a:r>
              <a:rPr lang="en-US" altLang="en-US" sz="1800" dirty="0" smtClean="0"/>
              <a:t>Home visits must be requested on the prescription form by the assessing health provider outlining the clinical reasons why the entitled person cannot be transported to supplier. </a:t>
            </a:r>
          </a:p>
          <a:p>
            <a:pPr eaLnBrk="1" hangingPunct="1">
              <a:buFont typeface="Wingdings" panose="05000000000000000000" pitchFamily="2" charset="2"/>
              <a:buNone/>
              <a:defRPr/>
            </a:pPr>
            <a:endParaRPr lang="en-US" altLang="en-US" sz="1800" dirty="0" smtClean="0"/>
          </a:p>
          <a:p>
            <a:pPr eaLnBrk="1" hangingPunct="1">
              <a:defRPr/>
            </a:pPr>
            <a:r>
              <a:rPr lang="en-US" altLang="en-US" sz="1800" dirty="0" smtClean="0"/>
              <a:t>Considered only where it is clear the entitled person is medically confined to home. A general rule of thumb is: </a:t>
            </a:r>
          </a:p>
          <a:p>
            <a:pPr eaLnBrk="1" hangingPunct="1">
              <a:spcBef>
                <a:spcPct val="0"/>
              </a:spcBef>
              <a:buFont typeface="Wingdings" panose="05000000000000000000" pitchFamily="2" charset="2"/>
              <a:buNone/>
              <a:defRPr/>
            </a:pPr>
            <a:r>
              <a:rPr lang="en-US" altLang="en-US" sz="1800" dirty="0" smtClean="0"/>
              <a:t>     1 (one) home visit for ready made MGF; and </a:t>
            </a:r>
          </a:p>
          <a:p>
            <a:pPr eaLnBrk="1" hangingPunct="1">
              <a:spcBef>
                <a:spcPct val="0"/>
              </a:spcBef>
              <a:buFont typeface="Wingdings" panose="05000000000000000000" pitchFamily="2" charset="2"/>
              <a:buNone/>
              <a:defRPr/>
            </a:pPr>
            <a:r>
              <a:rPr lang="en-US" altLang="en-US" sz="1800" dirty="0" smtClean="0"/>
              <a:t>	 2 (two) visits for custom MGF when requested by the assessing health provider.  </a:t>
            </a:r>
          </a:p>
          <a:p>
            <a:pPr eaLnBrk="1" hangingPunct="1">
              <a:spcBef>
                <a:spcPct val="0"/>
              </a:spcBef>
              <a:buFont typeface="Wingdings" panose="05000000000000000000" pitchFamily="2" charset="2"/>
              <a:buNone/>
              <a:defRPr/>
            </a:pPr>
            <a:endParaRPr lang="en-AU" altLang="en-US" sz="1800" dirty="0" smtClean="0"/>
          </a:p>
          <a:p>
            <a:pPr eaLnBrk="1" hangingPunct="1">
              <a:defRPr/>
            </a:pPr>
            <a:r>
              <a:rPr lang="en-US" altLang="en-US" sz="1800" dirty="0" smtClean="0"/>
              <a:t>Can be claimed directly by the supplier, according to the </a:t>
            </a:r>
          </a:p>
          <a:p>
            <a:pPr marL="0" indent="0" eaLnBrk="1" hangingPunct="1">
              <a:buFont typeface="Wingdings" panose="05000000000000000000" pitchFamily="2" charset="2"/>
              <a:buNone/>
              <a:defRPr/>
            </a:pPr>
            <a:r>
              <a:rPr lang="en-US" altLang="en-US" sz="1800" dirty="0" smtClean="0"/>
              <a:t>     “DVA Schedule of Fees Medical Grade Footwear Suppliers”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0013" y="341313"/>
            <a:ext cx="7313612" cy="1143000"/>
          </a:xfrm>
        </p:spPr>
        <p:txBody>
          <a:bodyPr/>
          <a:lstStyle/>
          <a:p>
            <a:pPr eaLnBrk="1" hangingPunct="1">
              <a:defRPr/>
            </a:pPr>
            <a:r>
              <a:rPr lang="en-AU" altLang="en-US" sz="3200" dirty="0" smtClean="0">
                <a:latin typeface="+mn-lt"/>
              </a:rPr>
              <a:t>WEBSITE LINKS</a:t>
            </a:r>
          </a:p>
        </p:txBody>
      </p:sp>
      <p:sp>
        <p:nvSpPr>
          <p:cNvPr id="15363" name="Rectangle 3"/>
          <p:cNvSpPr>
            <a:spLocks noGrp="1" noChangeArrowheads="1"/>
          </p:cNvSpPr>
          <p:nvPr>
            <p:ph type="body" idx="1"/>
          </p:nvPr>
        </p:nvSpPr>
        <p:spPr>
          <a:xfrm>
            <a:off x="1370013" y="1557338"/>
            <a:ext cx="7594600" cy="5111750"/>
          </a:xfrm>
        </p:spPr>
        <p:txBody>
          <a:bodyPr lIns="108000"/>
          <a:lstStyle/>
          <a:p>
            <a:pPr eaLnBrk="1" hangingPunct="1">
              <a:lnSpc>
                <a:spcPct val="90000"/>
              </a:lnSpc>
              <a:buClr>
                <a:srgbClr val="006666"/>
              </a:buClr>
              <a:defRPr/>
            </a:pPr>
            <a:r>
              <a:rPr lang="en-AU" altLang="en-US" sz="2000" dirty="0" smtClean="0">
                <a:solidFill>
                  <a:srgbClr val="000000"/>
                </a:solidFill>
              </a:rPr>
              <a:t>MGF Register and the Notes for Medical Grade Footwear Suppliers</a:t>
            </a:r>
          </a:p>
          <a:p>
            <a:pPr marL="0" indent="0" eaLnBrk="1" hangingPunct="1">
              <a:lnSpc>
                <a:spcPct val="90000"/>
              </a:lnSpc>
              <a:buClr>
                <a:srgbClr val="006666"/>
              </a:buClr>
              <a:buNone/>
              <a:defRPr/>
            </a:pPr>
            <a:r>
              <a:rPr lang="en-AU" altLang="en-US" sz="1600" dirty="0" smtClean="0">
                <a:solidFill>
                  <a:srgbClr val="000000"/>
                </a:solidFill>
              </a:rPr>
              <a:t>Go to:</a:t>
            </a:r>
          </a:p>
          <a:p>
            <a:pPr marL="0" indent="0" eaLnBrk="1" hangingPunct="1">
              <a:lnSpc>
                <a:spcPct val="90000"/>
              </a:lnSpc>
              <a:buClr>
                <a:srgbClr val="006666"/>
              </a:buClr>
              <a:buNone/>
              <a:defRPr/>
            </a:pPr>
            <a:r>
              <a:rPr lang="en-AU" altLang="en-US" sz="1600" dirty="0">
                <a:solidFill>
                  <a:srgbClr val="000000"/>
                </a:solidFill>
                <a:hlinkClick r:id="rId3"/>
              </a:rPr>
              <a:t>http://</a:t>
            </a:r>
            <a:r>
              <a:rPr lang="en-AU" altLang="en-US" sz="1600" dirty="0" smtClean="0">
                <a:solidFill>
                  <a:srgbClr val="000000"/>
                </a:solidFill>
                <a:hlinkClick r:id="rId3"/>
              </a:rPr>
              <a:t>www.dva.gov.au/providers/provider-programs/rehabilitation-appliances-program-rap#medical-grade</a:t>
            </a:r>
            <a:endParaRPr lang="en-AU" altLang="en-US" sz="1600" dirty="0" smtClean="0">
              <a:solidFill>
                <a:srgbClr val="000000"/>
              </a:solidFill>
            </a:endParaRPr>
          </a:p>
          <a:p>
            <a:pPr eaLnBrk="1" hangingPunct="1">
              <a:lnSpc>
                <a:spcPct val="90000"/>
              </a:lnSpc>
              <a:buClr>
                <a:srgbClr val="006666"/>
              </a:buClr>
              <a:buNone/>
              <a:defRPr/>
            </a:pPr>
            <a:endParaRPr lang="en-AU" altLang="en-US" sz="2000" dirty="0" smtClean="0"/>
          </a:p>
          <a:p>
            <a:pPr eaLnBrk="1" hangingPunct="1">
              <a:lnSpc>
                <a:spcPct val="90000"/>
              </a:lnSpc>
              <a:spcAft>
                <a:spcPts val="1200"/>
              </a:spcAft>
              <a:defRPr/>
            </a:pPr>
            <a:r>
              <a:rPr lang="en-AU" altLang="en-US" sz="2000" dirty="0" smtClean="0"/>
              <a:t>MGF Fee Schedule</a:t>
            </a:r>
          </a:p>
          <a:p>
            <a:pPr marL="0" indent="0" eaLnBrk="1" hangingPunct="1">
              <a:lnSpc>
                <a:spcPct val="90000"/>
              </a:lnSpc>
              <a:buFont typeface="Wingdings" panose="05000000000000000000" pitchFamily="2" charset="2"/>
              <a:buNone/>
              <a:defRPr/>
            </a:pPr>
            <a:r>
              <a:rPr lang="en-AU" altLang="en-US" sz="1600" dirty="0" smtClean="0"/>
              <a:t>Go to:</a:t>
            </a:r>
          </a:p>
          <a:p>
            <a:pPr marL="0" indent="0" eaLnBrk="1" hangingPunct="1">
              <a:lnSpc>
                <a:spcPct val="90000"/>
              </a:lnSpc>
              <a:buFont typeface="Wingdings" panose="05000000000000000000" pitchFamily="2" charset="2"/>
              <a:buNone/>
              <a:defRPr/>
            </a:pPr>
            <a:r>
              <a:rPr lang="en-AU" altLang="en-US" sz="1600" dirty="0" smtClean="0">
                <a:hlinkClick r:id="rId4"/>
              </a:rPr>
              <a:t>http</a:t>
            </a:r>
            <a:r>
              <a:rPr lang="en-AU" altLang="en-US" sz="1600" dirty="0">
                <a:hlinkClick r:id="rId4"/>
              </a:rPr>
              <a:t>://www.dva.gov.au/providers/fee-schedules/dental-and-allied-health-fee-schedules</a:t>
            </a:r>
            <a:endParaRPr lang="en-AU" altLang="en-US" sz="1600" dirty="0"/>
          </a:p>
          <a:p>
            <a:pPr eaLnBrk="1" hangingPunct="1">
              <a:lnSpc>
                <a:spcPct val="90000"/>
              </a:lnSpc>
              <a:defRPr/>
            </a:pPr>
            <a:endParaRPr lang="en-AU" altLang="en-US" sz="2000" dirty="0" smtClean="0"/>
          </a:p>
          <a:p>
            <a:pPr eaLnBrk="1" hangingPunct="1">
              <a:lnSpc>
                <a:spcPct val="90000"/>
              </a:lnSpc>
              <a:spcAft>
                <a:spcPts val="1200"/>
              </a:spcAft>
              <a:defRPr/>
            </a:pPr>
            <a:r>
              <a:rPr lang="en-AU" altLang="en-US" sz="2000" dirty="0" smtClean="0"/>
              <a:t>MGF Prescription form </a:t>
            </a:r>
            <a:r>
              <a:rPr lang="en-AU" altLang="en-US" sz="2000" dirty="0" smtClean="0"/>
              <a:t>(D0688)</a:t>
            </a:r>
            <a:endParaRPr lang="en-AU" altLang="en-US" sz="2000" dirty="0" smtClean="0"/>
          </a:p>
          <a:p>
            <a:pPr marL="0" indent="0" eaLnBrk="1" hangingPunct="1">
              <a:lnSpc>
                <a:spcPct val="90000"/>
              </a:lnSpc>
              <a:buFont typeface="Wingdings" panose="05000000000000000000" pitchFamily="2" charset="2"/>
              <a:buNone/>
              <a:defRPr/>
            </a:pPr>
            <a:r>
              <a:rPr lang="en-AU" altLang="en-US" sz="1800" dirty="0" smtClean="0"/>
              <a:t>Go to:</a:t>
            </a:r>
          </a:p>
          <a:p>
            <a:pPr eaLnBrk="1" hangingPunct="1">
              <a:spcBef>
                <a:spcPct val="50000"/>
              </a:spcBef>
              <a:buClrTx/>
              <a:buSzTx/>
              <a:buFontTx/>
              <a:buNone/>
              <a:defRPr/>
            </a:pPr>
            <a:r>
              <a:rPr lang="en-AU" altLang="en-US" sz="1600" dirty="0">
                <a:hlinkClick r:id="rId5"/>
              </a:rPr>
              <a:t>http://www.dva.gov.au/sites/default/files/dvaforms/D0688.pdf</a:t>
            </a:r>
            <a:r>
              <a:rPr lang="en-AU" altLang="en-US" sz="1600" dirty="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03350" y="476250"/>
            <a:ext cx="7313613" cy="1008063"/>
          </a:xfrm>
        </p:spPr>
        <p:txBody>
          <a:bodyPr/>
          <a:lstStyle/>
          <a:p>
            <a:pPr eaLnBrk="1" hangingPunct="1"/>
            <a:r>
              <a:rPr lang="en-AU" altLang="en-US" sz="3200" smtClean="0">
                <a:latin typeface="Verdana" panose="020B0604030504040204" pitchFamily="34" charset="0"/>
              </a:rPr>
              <a:t>REHABILITATION APPLIANCES PROGRAM (RAP)</a:t>
            </a:r>
          </a:p>
        </p:txBody>
      </p:sp>
      <p:sp>
        <p:nvSpPr>
          <p:cNvPr id="8195" name="Rectangle 3"/>
          <p:cNvSpPr>
            <a:spLocks noGrp="1" noChangeArrowheads="1"/>
          </p:cNvSpPr>
          <p:nvPr>
            <p:ph type="body" idx="1"/>
          </p:nvPr>
        </p:nvSpPr>
        <p:spPr>
          <a:xfrm>
            <a:off x="1403350" y="1844675"/>
            <a:ext cx="7313613" cy="4114800"/>
          </a:xfrm>
        </p:spPr>
        <p:txBody>
          <a:bodyPr/>
          <a:lstStyle/>
          <a:p>
            <a:pPr eaLnBrk="1" hangingPunct="1">
              <a:defRPr/>
            </a:pPr>
            <a:r>
              <a:rPr lang="en-AU" altLang="en-US" sz="1800" dirty="0" smtClean="0"/>
              <a:t>The aim of RAP is to keep veterans in their own homes for as long as possible and to minimise the impact of disabilities, enhance quality of life and maximise independence.</a:t>
            </a:r>
          </a:p>
          <a:p>
            <a:pPr marL="0" indent="0" eaLnBrk="1" hangingPunct="1">
              <a:buNone/>
              <a:defRPr/>
            </a:pPr>
            <a:endParaRPr lang="en-AU" altLang="en-US" sz="1800" dirty="0"/>
          </a:p>
          <a:p>
            <a:pPr eaLnBrk="1" hangingPunct="1">
              <a:defRPr/>
            </a:pPr>
            <a:r>
              <a:rPr lang="en-AU" altLang="en-US" sz="1800" dirty="0"/>
              <a:t>Provides equipment or appliances such as:</a:t>
            </a:r>
          </a:p>
          <a:p>
            <a:pPr lvl="1" eaLnBrk="1" hangingPunct="1">
              <a:lnSpc>
                <a:spcPct val="90000"/>
              </a:lnSpc>
              <a:spcBef>
                <a:spcPts val="1200"/>
              </a:spcBef>
              <a:defRPr/>
            </a:pPr>
            <a:r>
              <a:rPr lang="en-AU" altLang="en-US" sz="1800" dirty="0"/>
              <a:t>Aids to assist daily living activities e.g. mobility aids, home modifications</a:t>
            </a:r>
          </a:p>
          <a:p>
            <a:pPr lvl="1" eaLnBrk="1" hangingPunct="1">
              <a:lnSpc>
                <a:spcPct val="90000"/>
              </a:lnSpc>
              <a:buNone/>
              <a:defRPr/>
            </a:pPr>
            <a:endParaRPr lang="en-AU" altLang="en-US" sz="1800" dirty="0"/>
          </a:p>
          <a:p>
            <a:pPr lvl="1" eaLnBrk="1" hangingPunct="1">
              <a:lnSpc>
                <a:spcPct val="90000"/>
              </a:lnSpc>
              <a:defRPr/>
            </a:pPr>
            <a:r>
              <a:rPr lang="en-AU" altLang="en-US" sz="1800" dirty="0"/>
              <a:t>Treatment aids e.g. continence products, oxygen</a:t>
            </a:r>
          </a:p>
          <a:p>
            <a:pPr marL="457200" lvl="1" indent="0" eaLnBrk="1" hangingPunct="1">
              <a:lnSpc>
                <a:spcPct val="90000"/>
              </a:lnSpc>
              <a:buNone/>
              <a:defRPr/>
            </a:pPr>
            <a:endParaRPr lang="en-AU" altLang="en-US" sz="1800" dirty="0"/>
          </a:p>
          <a:p>
            <a:pPr lvl="1" eaLnBrk="1" hangingPunct="1">
              <a:lnSpc>
                <a:spcPct val="90000"/>
              </a:lnSpc>
              <a:defRPr/>
            </a:pPr>
            <a:r>
              <a:rPr lang="en-AU" altLang="en-US" sz="1800" dirty="0"/>
              <a:t>Medical Grade Footwear.</a:t>
            </a:r>
            <a:endParaRPr lang="en-AU" altLang="en-US" sz="2700" dirty="0"/>
          </a:p>
          <a:p>
            <a:pPr marL="0" indent="0" eaLnBrk="1" hangingPunct="1">
              <a:buNone/>
              <a:defRPr/>
            </a:pPr>
            <a:endParaRPr lang="en-AU" altLang="en-US" sz="18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82713" y="411163"/>
            <a:ext cx="730408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AU" altLang="en-US" sz="3200" dirty="0" smtClean="0">
                <a:solidFill>
                  <a:schemeClr val="tx2"/>
                </a:solidFill>
              </a:rPr>
              <a:t>DECIDING READY MADE OR CUSTOM</a:t>
            </a:r>
            <a:endParaRPr lang="en-AU" altLang="en-US" sz="4000" dirty="0">
              <a:solidFill>
                <a:schemeClr val="tx2"/>
              </a:solidFill>
              <a:latin typeface="Arial" panose="020B0604020202020204" pitchFamily="34" charset="0"/>
            </a:endParaRPr>
          </a:p>
        </p:txBody>
      </p:sp>
      <p:pic>
        <p:nvPicPr>
          <p:cNvPr id="54275" name="Picture 4" descr="VELCRO B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3711575"/>
            <a:ext cx="25114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5"/>
          <p:cNvSpPr txBox="1">
            <a:spLocks noChangeArrowheads="1"/>
          </p:cNvSpPr>
          <p:nvPr/>
        </p:nvSpPr>
        <p:spPr bwMode="auto">
          <a:xfrm>
            <a:off x="4140200" y="4845050"/>
            <a:ext cx="3733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nSpc>
                <a:spcPct val="150000"/>
              </a:lnSpc>
              <a:spcBef>
                <a:spcPct val="0"/>
              </a:spcBef>
              <a:buClrTx/>
              <a:buSzTx/>
              <a:buFontTx/>
              <a:buNone/>
            </a:pPr>
            <a:r>
              <a:rPr lang="en-AU" altLang="en-US" sz="2000" dirty="0"/>
              <a:t>Counter</a:t>
            </a:r>
          </a:p>
          <a:p>
            <a:pPr>
              <a:lnSpc>
                <a:spcPct val="150000"/>
              </a:lnSpc>
              <a:spcBef>
                <a:spcPct val="0"/>
              </a:spcBef>
              <a:buClrTx/>
              <a:buSzTx/>
              <a:buFontTx/>
              <a:buNone/>
            </a:pPr>
            <a:r>
              <a:rPr lang="en-AU" altLang="en-US" sz="2000" dirty="0"/>
              <a:t>Lug Length</a:t>
            </a:r>
          </a:p>
          <a:p>
            <a:pPr>
              <a:lnSpc>
                <a:spcPct val="150000"/>
              </a:lnSpc>
              <a:spcBef>
                <a:spcPct val="0"/>
              </a:spcBef>
              <a:buClrTx/>
              <a:buSzTx/>
              <a:buFontTx/>
              <a:buNone/>
            </a:pPr>
            <a:r>
              <a:rPr lang="en-AU" altLang="en-US" sz="2000" dirty="0"/>
              <a:t>Modifications</a:t>
            </a:r>
          </a:p>
        </p:txBody>
      </p:sp>
      <p:sp>
        <p:nvSpPr>
          <p:cNvPr id="54277" name="Rectangle 6"/>
          <p:cNvSpPr>
            <a:spLocks noChangeArrowheads="1"/>
          </p:cNvSpPr>
          <p:nvPr/>
        </p:nvSpPr>
        <p:spPr bwMode="auto">
          <a:xfrm>
            <a:off x="1382713" y="4464050"/>
            <a:ext cx="4749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AU" altLang="en-US" sz="2000" dirty="0"/>
              <a:t>The following shoe features should </a:t>
            </a:r>
          </a:p>
          <a:p>
            <a:pPr eaLnBrk="1" hangingPunct="1">
              <a:spcBef>
                <a:spcPct val="0"/>
              </a:spcBef>
              <a:buClrTx/>
              <a:buSzTx/>
              <a:buFontTx/>
              <a:buNone/>
            </a:pPr>
            <a:r>
              <a:rPr lang="en-AU" altLang="en-US" sz="2000" dirty="0"/>
              <a:t>also be considered:</a:t>
            </a:r>
          </a:p>
        </p:txBody>
      </p:sp>
      <p:sp>
        <p:nvSpPr>
          <p:cNvPr id="2" name="TextBox 1"/>
          <p:cNvSpPr txBox="1"/>
          <p:nvPr/>
        </p:nvSpPr>
        <p:spPr>
          <a:xfrm>
            <a:off x="1382713" y="1700213"/>
            <a:ext cx="6645275" cy="2478087"/>
          </a:xfrm>
          <a:prstGeom prst="rect">
            <a:avLst/>
          </a:prstGeom>
          <a:noFill/>
        </p:spPr>
        <p:txBody>
          <a:bodyPr>
            <a:spAutoFit/>
          </a:bodyPr>
          <a:lstStyle/>
          <a:p>
            <a:pPr eaLnBrk="1" hangingPunct="1">
              <a:buFont typeface="Wingdings" panose="05000000000000000000" pitchFamily="2" charset="2"/>
              <a:buNone/>
              <a:defRPr/>
            </a:pPr>
            <a:r>
              <a:rPr lang="en-AU" altLang="en-US" sz="2000" dirty="0"/>
              <a:t>There are many factors which affect this decision.</a:t>
            </a:r>
          </a:p>
          <a:p>
            <a:pPr marL="342900" indent="-342900" eaLnBrk="1" hangingPunct="1">
              <a:spcBef>
                <a:spcPts val="1200"/>
              </a:spcBef>
              <a:buFont typeface="Courier New" panose="02070309020205020404" pitchFamily="49" charset="0"/>
              <a:buChar char="o"/>
              <a:defRPr/>
            </a:pPr>
            <a:r>
              <a:rPr lang="en-AU" altLang="en-US" sz="2000" dirty="0"/>
              <a:t>Foremost consideration should be given to any fluctuating clinical conditions. They will need to be stable before prescribing MGF e.g. oedema; recent foot surgery.</a:t>
            </a:r>
          </a:p>
          <a:p>
            <a:pPr marL="342900" indent="-342900" eaLnBrk="1" hangingPunct="1">
              <a:spcBef>
                <a:spcPts val="600"/>
              </a:spcBef>
              <a:buFont typeface="Courier New" panose="02070309020205020404" pitchFamily="49" charset="0"/>
              <a:buChar char="o"/>
              <a:defRPr/>
            </a:pPr>
            <a:r>
              <a:rPr lang="en-AU" altLang="en-US" sz="2000" dirty="0"/>
              <a:t>It is essential that there is an up-to-date medical history.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331913" y="836613"/>
            <a:ext cx="739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AU" altLang="en-US" sz="3200" dirty="0" smtClean="0">
                <a:solidFill>
                  <a:schemeClr val="tx2"/>
                </a:solidFill>
              </a:rPr>
              <a:t>CUSTOM MGF</a:t>
            </a:r>
            <a:endParaRPr lang="en-AU" altLang="en-US" sz="3200" dirty="0">
              <a:solidFill>
                <a:schemeClr val="tx2"/>
              </a:solidFill>
            </a:endParaRPr>
          </a:p>
        </p:txBody>
      </p:sp>
      <p:sp>
        <p:nvSpPr>
          <p:cNvPr id="56323" name="Text Box 3"/>
          <p:cNvSpPr txBox="1">
            <a:spLocks noChangeArrowheads="1"/>
          </p:cNvSpPr>
          <p:nvPr/>
        </p:nvSpPr>
        <p:spPr bwMode="auto">
          <a:xfrm>
            <a:off x="1335088" y="1628775"/>
            <a:ext cx="780891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 typeface="Wingdings" panose="05000000000000000000" pitchFamily="2" charset="2"/>
              <a:buNone/>
            </a:pPr>
            <a:r>
              <a:rPr lang="en-AU" altLang="en-US" sz="1800" dirty="0" smtClean="0"/>
              <a:t>Custom MGF </a:t>
            </a:r>
            <a:r>
              <a:rPr lang="en-AU" altLang="en-US" sz="1800" dirty="0"/>
              <a:t>is generally required when:</a:t>
            </a:r>
          </a:p>
          <a:p>
            <a:pPr>
              <a:spcBef>
                <a:spcPts val="1200"/>
              </a:spcBef>
              <a:buClrTx/>
              <a:buSzTx/>
              <a:buFontTx/>
              <a:buChar char="•"/>
            </a:pPr>
            <a:r>
              <a:rPr lang="en-AU" altLang="en-US" sz="1800" dirty="0"/>
              <a:t> Toe box needs to be 30mm or higher</a:t>
            </a:r>
          </a:p>
          <a:p>
            <a:pPr>
              <a:spcBef>
                <a:spcPts val="1200"/>
              </a:spcBef>
              <a:buClrTx/>
              <a:buSzTx/>
              <a:buFontTx/>
              <a:buChar char="•"/>
            </a:pPr>
            <a:r>
              <a:rPr lang="en-AU" altLang="en-US" sz="1800" dirty="0"/>
              <a:t> Forefoot width is in excess of 3 fittings wider than </a:t>
            </a:r>
          </a:p>
          <a:p>
            <a:pPr>
              <a:spcBef>
                <a:spcPts val="1200"/>
              </a:spcBef>
              <a:buClrTx/>
              <a:buSzTx/>
              <a:buFont typeface="Wingdings" panose="05000000000000000000" pitchFamily="2" charset="2"/>
              <a:buNone/>
            </a:pPr>
            <a:r>
              <a:rPr lang="en-AU" altLang="en-US" sz="1800" dirty="0"/>
              <a:t>   </a:t>
            </a:r>
            <a:r>
              <a:rPr lang="en-AU" altLang="en-US" sz="1800" dirty="0" err="1"/>
              <a:t>hindfoot</a:t>
            </a:r>
            <a:endParaRPr lang="en-AU" altLang="en-US" sz="1800" dirty="0"/>
          </a:p>
          <a:p>
            <a:pPr>
              <a:spcBef>
                <a:spcPts val="1200"/>
              </a:spcBef>
              <a:buClrTx/>
              <a:buSzTx/>
              <a:buFontTx/>
              <a:buChar char="•"/>
            </a:pPr>
            <a:r>
              <a:rPr lang="en-AU" altLang="en-US" sz="1800" dirty="0"/>
              <a:t> </a:t>
            </a:r>
            <a:r>
              <a:rPr lang="en-AU" altLang="en-US" sz="1800" dirty="0" err="1"/>
              <a:t>Equinus</a:t>
            </a:r>
            <a:r>
              <a:rPr lang="en-AU" altLang="en-US" sz="1800" dirty="0"/>
              <a:t> foot shape</a:t>
            </a:r>
          </a:p>
          <a:p>
            <a:pPr>
              <a:spcBef>
                <a:spcPts val="1200"/>
              </a:spcBef>
              <a:buClrTx/>
              <a:buSzTx/>
              <a:buFontTx/>
              <a:buChar char="•"/>
            </a:pPr>
            <a:r>
              <a:rPr lang="en-AU" altLang="en-US" sz="1800" dirty="0"/>
              <a:t> Rocker bottom foot</a:t>
            </a:r>
          </a:p>
          <a:p>
            <a:pPr>
              <a:spcBef>
                <a:spcPts val="1200"/>
              </a:spcBef>
              <a:buClrTx/>
              <a:buSzTx/>
              <a:buFontTx/>
              <a:buChar char="•"/>
            </a:pPr>
            <a:r>
              <a:rPr lang="en-AU" altLang="en-US" sz="1800" dirty="0"/>
              <a:t> Severely adducted or abducted forefoot</a:t>
            </a:r>
          </a:p>
          <a:p>
            <a:pPr>
              <a:spcBef>
                <a:spcPts val="1200"/>
              </a:spcBef>
              <a:buClrTx/>
              <a:buSzTx/>
              <a:buFontTx/>
              <a:buChar char="•"/>
            </a:pPr>
            <a:r>
              <a:rPr lang="en-AU" altLang="en-US" sz="1800" dirty="0"/>
              <a:t> Excessive o</a:t>
            </a:r>
            <a:r>
              <a:rPr lang="en-AU" altLang="en-US" sz="1800" dirty="0" smtClean="0"/>
              <a:t>edema </a:t>
            </a:r>
            <a:endParaRPr lang="en-AU" altLang="en-US" sz="1800" dirty="0"/>
          </a:p>
          <a:p>
            <a:pPr>
              <a:spcBef>
                <a:spcPts val="1200"/>
              </a:spcBef>
              <a:buClrTx/>
              <a:buSzTx/>
              <a:buFontTx/>
              <a:buChar char="•"/>
            </a:pPr>
            <a:r>
              <a:rPr lang="en-AU" altLang="en-US" sz="1800" dirty="0"/>
              <a:t> Severe Rheumatoid deformities </a:t>
            </a:r>
          </a:p>
          <a:p>
            <a:pPr>
              <a:spcBef>
                <a:spcPts val="1200"/>
              </a:spcBef>
              <a:buClrTx/>
              <a:buSzTx/>
              <a:buFontTx/>
              <a:buChar char="•"/>
            </a:pPr>
            <a:r>
              <a:rPr lang="en-US" altLang="en-US" sz="1800" dirty="0"/>
              <a:t> Other deformities which cannot be accommodated in     </a:t>
            </a:r>
          </a:p>
          <a:p>
            <a:pPr eaLnBrk="1" hangingPunct="1">
              <a:spcBef>
                <a:spcPts val="1200"/>
              </a:spcBef>
              <a:buClrTx/>
              <a:buSzTx/>
              <a:buFontTx/>
              <a:buNone/>
            </a:pPr>
            <a:r>
              <a:rPr lang="en-US" altLang="en-US" sz="1800" dirty="0"/>
              <a:t>  depth/width footwear </a:t>
            </a:r>
            <a:r>
              <a:rPr lang="en-US" altLang="en-US" sz="1800" dirty="0" smtClean="0"/>
              <a:t>e.g</a:t>
            </a:r>
            <a:r>
              <a:rPr lang="en-US" altLang="en-US" sz="1800" dirty="0"/>
              <a:t>. marked asymmetry between feet</a:t>
            </a:r>
            <a:endParaRPr lang="en-AU" altLang="en-US" sz="1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352550" y="363538"/>
            <a:ext cx="7467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2800" dirty="0">
                <a:solidFill>
                  <a:schemeClr val="hlink"/>
                </a:solidFill>
              </a:rPr>
              <a:t>FILLING IN THE </a:t>
            </a:r>
            <a:br>
              <a:rPr lang="en-US" altLang="en-US" sz="2800" dirty="0">
                <a:solidFill>
                  <a:schemeClr val="hlink"/>
                </a:solidFill>
              </a:rPr>
            </a:br>
            <a:r>
              <a:rPr lang="en-US" altLang="en-US" sz="2800" dirty="0" smtClean="0">
                <a:solidFill>
                  <a:schemeClr val="hlink"/>
                </a:solidFill>
              </a:rPr>
              <a:t>PRESCRIPTION </a:t>
            </a:r>
            <a:r>
              <a:rPr lang="en-US" altLang="en-US" sz="2800" dirty="0">
                <a:solidFill>
                  <a:schemeClr val="hlink"/>
                </a:solidFill>
              </a:rPr>
              <a:t>FORM D0688</a:t>
            </a:r>
          </a:p>
        </p:txBody>
      </p:sp>
      <p:sp>
        <p:nvSpPr>
          <p:cNvPr id="83971" name="Rectangle 3"/>
          <p:cNvSpPr>
            <a:spLocks noChangeArrowheads="1"/>
          </p:cNvSpPr>
          <p:nvPr/>
        </p:nvSpPr>
        <p:spPr bwMode="auto">
          <a:xfrm>
            <a:off x="1352550" y="1609725"/>
            <a:ext cx="7791450" cy="505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0" indent="-400050" eaLnBrk="1" hangingPunct="1">
              <a:buFont typeface="Wingdings" panose="05000000000000000000" pitchFamily="2" charset="2"/>
              <a:buNone/>
              <a:defRPr/>
            </a:pPr>
            <a:r>
              <a:rPr lang="en-US" altLang="en-US" sz="2000" dirty="0" smtClean="0"/>
              <a:t>The MGF supplier is responsible for completing Section B of the D0688.</a:t>
            </a:r>
          </a:p>
          <a:p>
            <a:pPr marL="0" indent="-400050" eaLnBrk="1" hangingPunct="1">
              <a:spcBef>
                <a:spcPts val="1200"/>
              </a:spcBef>
              <a:spcAft>
                <a:spcPts val="600"/>
              </a:spcAft>
              <a:buFont typeface="Wingdings" panose="05000000000000000000" pitchFamily="2" charset="2"/>
              <a:buNone/>
              <a:defRPr/>
            </a:pPr>
            <a:r>
              <a:rPr lang="en-US" altLang="en-US" sz="2000" dirty="0" smtClean="0"/>
              <a:t>Upon receipt of the prescription form with Section A completed by the assessing health provider, the supplier should measure, fit and trial appropriate MGF.  </a:t>
            </a:r>
          </a:p>
          <a:p>
            <a:pPr>
              <a:spcBef>
                <a:spcPts val="600"/>
              </a:spcBef>
              <a:spcAft>
                <a:spcPts val="600"/>
              </a:spcAft>
              <a:defRPr/>
            </a:pPr>
            <a:r>
              <a:rPr lang="en-US" sz="2000" dirty="0" smtClean="0"/>
              <a:t>The </a:t>
            </a:r>
            <a:r>
              <a:rPr lang="en-US" sz="2000" dirty="0"/>
              <a:t>supply of footwear must be in accordance with the </a:t>
            </a:r>
            <a:r>
              <a:rPr lang="en-US" sz="2000" i="1" dirty="0"/>
              <a:t>Notes for Medical Grade Footwear </a:t>
            </a:r>
            <a:r>
              <a:rPr lang="en-US" sz="2000" i="1" dirty="0" smtClean="0"/>
              <a:t>Suppliers.</a:t>
            </a:r>
          </a:p>
          <a:p>
            <a:pPr>
              <a:spcBef>
                <a:spcPts val="600"/>
              </a:spcBef>
              <a:spcAft>
                <a:spcPts val="600"/>
              </a:spcAft>
              <a:defRPr/>
            </a:pPr>
            <a:r>
              <a:rPr lang="en-US" sz="2000" dirty="0" smtClean="0"/>
              <a:t>Footwear </a:t>
            </a:r>
            <a:r>
              <a:rPr lang="en-US" sz="2000" dirty="0"/>
              <a:t>must not differ from that requested on </a:t>
            </a:r>
            <a:r>
              <a:rPr lang="en-US" sz="2000" dirty="0" smtClean="0"/>
              <a:t>the </a:t>
            </a:r>
            <a:r>
              <a:rPr lang="en-US" sz="2000" dirty="0"/>
              <a:t>prescription </a:t>
            </a:r>
            <a:r>
              <a:rPr lang="en-US" sz="2000" dirty="0" smtClean="0"/>
              <a:t>form.</a:t>
            </a:r>
            <a:endParaRPr lang="en-US" sz="2000" dirty="0" smtClean="0"/>
          </a:p>
          <a:p>
            <a:pPr>
              <a:spcBef>
                <a:spcPts val="600"/>
              </a:spcBef>
              <a:spcAft>
                <a:spcPts val="600"/>
              </a:spcAft>
              <a:defRPr/>
            </a:pPr>
            <a:r>
              <a:rPr lang="en-US" sz="2000" dirty="0" smtClean="0"/>
              <a:t>Ready made MGF must </a:t>
            </a:r>
            <a:r>
              <a:rPr lang="en-US" sz="2000" dirty="0"/>
              <a:t>be selected from the MGF Register</a:t>
            </a:r>
            <a:r>
              <a:rPr lang="en-US" sz="2000" dirty="0" smtClean="0"/>
              <a:t>.</a:t>
            </a:r>
          </a:p>
          <a:p>
            <a:pPr>
              <a:spcBef>
                <a:spcPts val="600"/>
              </a:spcBef>
              <a:spcAft>
                <a:spcPts val="600"/>
              </a:spcAft>
              <a:defRPr/>
            </a:pPr>
            <a:r>
              <a:rPr lang="en-US" altLang="en-US" sz="2000" dirty="0" smtClean="0"/>
              <a:t>A copy of the D0688 with Section B completed should be sent to the assessing health provider with the MGF for final supply.</a:t>
            </a:r>
          </a:p>
        </p:txBody>
      </p:sp>
      <p:graphicFrame>
        <p:nvGraphicFramePr>
          <p:cNvPr id="58372" name="Object 4"/>
          <p:cNvGraphicFramePr>
            <a:graphicFrameLocks noChangeAspect="1"/>
          </p:cNvGraphicFramePr>
          <p:nvPr/>
        </p:nvGraphicFramePr>
        <p:xfrm>
          <a:off x="7235825" y="260350"/>
          <a:ext cx="1296988" cy="1123950"/>
        </p:xfrm>
        <a:graphic>
          <a:graphicData uri="http://schemas.openxmlformats.org/presentationml/2006/ole">
            <mc:AlternateContent xmlns:mc="http://schemas.openxmlformats.org/markup-compatibility/2006">
              <mc:Choice xmlns:v="urn:schemas-microsoft-com:vml" Requires="v">
                <p:oleObj spid="_x0000_s58407" name="Clip" r:id="rId4" imgW="1451153" imgH="1255471" progId="MS_ClipArt_Gallery.2">
                  <p:embed/>
                </p:oleObj>
              </mc:Choice>
              <mc:Fallback>
                <p:oleObj name="Clip" r:id="rId4" imgW="1451153" imgH="1255471"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60350"/>
                        <a:ext cx="1296988"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98294"/>
            <a:ext cx="8072065" cy="646331"/>
          </a:xfrm>
          <a:prstGeom prst="rect">
            <a:avLst/>
          </a:prstGeom>
        </p:spPr>
        <p:txBody>
          <a:bodyPr wrap="square">
            <a:spAutoFit/>
          </a:bodyPr>
          <a:lstStyle/>
          <a:p>
            <a:pPr lvl="0">
              <a:spcBef>
                <a:spcPts val="1200"/>
              </a:spcBef>
              <a:spcAft>
                <a:spcPts val="1200"/>
              </a:spcAft>
              <a:tabLst>
                <a:tab pos="457200" algn="l"/>
              </a:tabLst>
            </a:pPr>
            <a:r>
              <a:rPr lang="en-AU" b="1" kern="1600" dirty="0" smtClean="0">
                <a:latin typeface="Arial" panose="020B0604020202020204" pitchFamily="34" charset="0"/>
              </a:rPr>
              <a:t>Ready </a:t>
            </a:r>
            <a:r>
              <a:rPr lang="en-AU" b="1" kern="1600" dirty="0">
                <a:latin typeface="Arial" panose="020B0604020202020204" pitchFamily="34" charset="0"/>
              </a:rPr>
              <a:t>Made MGF </a:t>
            </a:r>
            <a:r>
              <a:rPr lang="en-AU" b="1" kern="1600" dirty="0" smtClean="0">
                <a:latin typeface="Arial" panose="020B0604020202020204" pitchFamily="34" charset="0"/>
              </a:rPr>
              <a:t>Supply Workflow</a:t>
            </a:r>
            <a:endParaRPr lang="en-AU" b="1" kern="1600" dirty="0">
              <a:effectLst/>
              <a:latin typeface="Arial" panose="020B0604020202020204" pitchFamily="34" charset="0"/>
            </a:endParaRPr>
          </a:p>
        </p:txBody>
      </p:sp>
      <p:pic>
        <p:nvPicPr>
          <p:cNvPr id="5" name="Content Placeholder 3" descr="Notes_for_MGF_Suppliers_20150929 [Read-Only] - Word - \\Remote"/>
          <p:cNvPicPr>
            <a:picLocks noGrp="1" noChangeAspect="1"/>
          </p:cNvPicPr>
          <p:nvPr>
            <p:ph idx="1"/>
          </p:nvPr>
        </p:nvPicPr>
        <p:blipFill>
          <a:blip r:embed="rId2">
            <a:extLst>
              <a:ext uri="{28A0092B-C50C-407E-A947-70E740481C1C}">
                <a14:useLocalDpi xmlns:a14="http://schemas.microsoft.com/office/drawing/2010/main" val="0"/>
              </a:ext>
            </a:extLst>
          </a:blip>
          <a:srcRect l="24208" t="25136" r="25597" b="25677"/>
          <a:stretch>
            <a:fillRect/>
          </a:stretch>
        </p:blipFill>
        <p:spPr>
          <a:xfrm>
            <a:off x="827584" y="1640118"/>
            <a:ext cx="7856041" cy="4199061"/>
          </a:xfrm>
        </p:spPr>
      </p:pic>
    </p:spTree>
    <p:extLst>
      <p:ext uri="{BB962C8B-B14F-4D97-AF65-F5344CB8AC3E}">
        <p14:creationId xmlns:p14="http://schemas.microsoft.com/office/powerpoint/2010/main" val="20261022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a:t>Insert flow chart from notes for MGF suppliers </a:t>
            </a:r>
          </a:p>
          <a:p>
            <a:pPr marL="0" indent="0">
              <a:buNone/>
            </a:pPr>
            <a:endParaRPr lang="en-AU" dirty="0"/>
          </a:p>
        </p:txBody>
      </p:sp>
      <p:sp>
        <p:nvSpPr>
          <p:cNvPr id="4" name="Title 3"/>
          <p:cNvSpPr>
            <a:spLocks noGrp="1"/>
          </p:cNvSpPr>
          <p:nvPr>
            <p:ph type="title"/>
          </p:nvPr>
        </p:nvSpPr>
        <p:spPr>
          <a:xfrm>
            <a:off x="863328" y="239819"/>
            <a:ext cx="7632848" cy="584775"/>
          </a:xfrm>
          <a:prstGeom prst="rect">
            <a:avLst/>
          </a:prstGeom>
        </p:spPr>
        <p:txBody>
          <a:bodyPr wrap="square">
            <a:spAutoFit/>
          </a:bodyPr>
          <a:lstStyle/>
          <a:p>
            <a:pPr>
              <a:spcAft>
                <a:spcPts val="0"/>
              </a:spcAft>
            </a:pPr>
            <a:r>
              <a:rPr lang="en-AU" sz="3200" dirty="0" smtClean="0">
                <a:solidFill>
                  <a:schemeClr val="accent6">
                    <a:lumMod val="50000"/>
                  </a:schemeClr>
                </a:solidFill>
                <a:latin typeface="+mn-lt"/>
                <a:ea typeface="Times New Roman" panose="02020603050405020304" pitchFamily="18" charset="0"/>
              </a:rPr>
              <a:t>Custom </a:t>
            </a:r>
            <a:r>
              <a:rPr lang="en-AU" sz="3200" dirty="0">
                <a:solidFill>
                  <a:schemeClr val="accent6">
                    <a:lumMod val="50000"/>
                  </a:schemeClr>
                </a:solidFill>
                <a:latin typeface="+mn-lt"/>
                <a:ea typeface="Times New Roman" panose="02020603050405020304" pitchFamily="18" charset="0"/>
              </a:rPr>
              <a:t>Made </a:t>
            </a:r>
            <a:r>
              <a:rPr lang="en-AU" sz="3200" dirty="0" smtClean="0">
                <a:solidFill>
                  <a:schemeClr val="accent6">
                    <a:lumMod val="50000"/>
                  </a:schemeClr>
                </a:solidFill>
                <a:latin typeface="+mn-lt"/>
                <a:ea typeface="Times New Roman" panose="02020603050405020304" pitchFamily="18" charset="0"/>
              </a:rPr>
              <a:t>MGF Supply </a:t>
            </a:r>
            <a:r>
              <a:rPr lang="en-AU" sz="3200" dirty="0">
                <a:solidFill>
                  <a:schemeClr val="accent6">
                    <a:lumMod val="50000"/>
                  </a:schemeClr>
                </a:solidFill>
                <a:latin typeface="+mn-lt"/>
                <a:ea typeface="Times New Roman" panose="02020603050405020304" pitchFamily="18" charset="0"/>
              </a:rPr>
              <a:t>Workflow</a:t>
            </a:r>
            <a:endParaRPr lang="en-AU" sz="3200" dirty="0">
              <a:solidFill>
                <a:schemeClr val="accent6">
                  <a:lumMod val="50000"/>
                </a:schemeClr>
              </a:solidFill>
              <a:effectLst/>
              <a:latin typeface="+mn-lt"/>
              <a:ea typeface="Times New Roman" panose="02020603050405020304" pitchFamily="18" charset="0"/>
            </a:endParaRPr>
          </a:p>
        </p:txBody>
      </p:sp>
      <p:pic>
        <p:nvPicPr>
          <p:cNvPr id="5" name="Content Placeholder 5" descr="Notes_for_MGF_Suppliers_20150929 - Word - \\Remote"/>
          <p:cNvPicPr>
            <a:picLocks noChangeAspect="1"/>
          </p:cNvPicPr>
          <p:nvPr/>
        </p:nvPicPr>
        <p:blipFill rotWithShape="1">
          <a:blip r:embed="rId2">
            <a:extLst>
              <a:ext uri="{28A0092B-C50C-407E-A947-70E740481C1C}">
                <a14:useLocalDpi xmlns:a14="http://schemas.microsoft.com/office/drawing/2010/main" val="0"/>
              </a:ext>
            </a:extLst>
          </a:blip>
          <a:srcRect l="20151" t="14008" r="11142" b="5128"/>
          <a:stretch/>
        </p:blipFill>
        <p:spPr bwMode="auto">
          <a:xfrm>
            <a:off x="539552" y="1268760"/>
            <a:ext cx="8280400" cy="514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305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403350" y="720725"/>
            <a:ext cx="4806950"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dirty="0">
                <a:solidFill>
                  <a:schemeClr val="tx2"/>
                </a:solidFill>
              </a:rPr>
              <a:t>ACQUITTALS</a:t>
            </a:r>
            <a:endParaRPr lang="en-US" altLang="en-US" sz="2800" dirty="0">
              <a:solidFill>
                <a:schemeClr val="tx2"/>
              </a:solidFill>
            </a:endParaRPr>
          </a:p>
        </p:txBody>
      </p:sp>
      <p:sp>
        <p:nvSpPr>
          <p:cNvPr id="60419" name="Rectangle 3"/>
          <p:cNvSpPr>
            <a:spLocks noChangeArrowheads="1"/>
          </p:cNvSpPr>
          <p:nvPr/>
        </p:nvSpPr>
        <p:spPr bwMode="auto">
          <a:xfrm>
            <a:off x="1403350" y="2708921"/>
            <a:ext cx="740568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92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pPr>
            <a:r>
              <a:rPr lang="en-US" altLang="en-US" sz="2000" dirty="0"/>
              <a:t>Acquittal - is the formal “sign off” that the footwear is as prescribed by the case manager and suitable for the purpose for which it has been requested. </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r>
              <a:rPr lang="en-US" altLang="en-US" sz="2000" dirty="0"/>
              <a:t>Acquittal maintains the warranty. </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r>
              <a:rPr lang="en-US" altLang="en-US" sz="2000" dirty="0"/>
              <a:t>Acquittals are to be recorded by the assessing health provider on the D0688 or in entitled person’s clinical notes and comments made as necessary</a:t>
            </a:r>
            <a:r>
              <a:rPr lang="en-US" altLang="en-US" sz="2000" dirty="0">
                <a:solidFill>
                  <a:schemeClr val="tx2"/>
                </a:solidFill>
              </a:rPr>
              <a:t>.</a:t>
            </a:r>
          </a:p>
        </p:txBody>
      </p:sp>
      <p:sp>
        <p:nvSpPr>
          <p:cNvPr id="60420" name="Text Box 4"/>
          <p:cNvSpPr txBox="1">
            <a:spLocks noChangeArrowheads="1"/>
          </p:cNvSpPr>
          <p:nvPr/>
        </p:nvSpPr>
        <p:spPr bwMode="auto">
          <a:xfrm>
            <a:off x="1403350" y="1547813"/>
            <a:ext cx="74056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2000" dirty="0" smtClean="0"/>
              <a:t>The assessing health provider prescribing </a:t>
            </a:r>
            <a:r>
              <a:rPr lang="en-US" altLang="en-US" sz="2000" dirty="0"/>
              <a:t>the MGF is the </a:t>
            </a:r>
            <a:r>
              <a:rPr lang="en-US" altLang="en-US" sz="2000" dirty="0" smtClean="0"/>
              <a:t>case </a:t>
            </a:r>
            <a:r>
              <a:rPr lang="en-US" altLang="en-US" sz="2000" dirty="0"/>
              <a:t>manager and has the responsibility to hold accountable the supply of </a:t>
            </a:r>
            <a:r>
              <a:rPr lang="en-US" altLang="en-US" sz="2000" dirty="0" smtClean="0"/>
              <a:t>MGF.</a:t>
            </a:r>
            <a:endParaRPr lang="en-AU" altLang="en-US" sz="20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8425" y="639763"/>
            <a:ext cx="7775575" cy="8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dirty="0">
                <a:solidFill>
                  <a:schemeClr val="tx2"/>
                </a:solidFill>
              </a:rPr>
              <a:t>TRANSPORT </a:t>
            </a:r>
            <a:r>
              <a:rPr lang="en-US" altLang="en-US" sz="3200" dirty="0" smtClean="0">
                <a:solidFill>
                  <a:schemeClr val="tx2"/>
                </a:solidFill>
              </a:rPr>
              <a:t>TO MGF </a:t>
            </a:r>
          </a:p>
          <a:p>
            <a:pPr eaLnBrk="1" hangingPunct="1">
              <a:spcBef>
                <a:spcPct val="0"/>
              </a:spcBef>
              <a:buClrTx/>
              <a:buSzTx/>
              <a:buFontTx/>
              <a:buNone/>
            </a:pPr>
            <a:r>
              <a:rPr lang="en-US" altLang="en-US" sz="3200" dirty="0" smtClean="0">
                <a:solidFill>
                  <a:schemeClr val="tx2"/>
                </a:solidFill>
              </a:rPr>
              <a:t>SUPPLIERS</a:t>
            </a:r>
            <a:endParaRPr lang="en-US" altLang="en-US" sz="3200" dirty="0">
              <a:solidFill>
                <a:schemeClr val="tx2"/>
              </a:solidFill>
            </a:endParaRPr>
          </a:p>
        </p:txBody>
      </p:sp>
      <p:sp>
        <p:nvSpPr>
          <p:cNvPr id="73731" name="Rectangle 3"/>
          <p:cNvSpPr>
            <a:spLocks noChangeArrowheads="1"/>
          </p:cNvSpPr>
          <p:nvPr/>
        </p:nvSpPr>
        <p:spPr bwMode="auto">
          <a:xfrm>
            <a:off x="1368425" y="1628775"/>
            <a:ext cx="7307263" cy="511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fontAlgn="base">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defRPr/>
            </a:pPr>
            <a:r>
              <a:rPr lang="en-US" altLang="en-US" sz="1800" dirty="0" smtClean="0"/>
              <a:t>Entitled persons can claim reimbursement for travel costs to attend for MGF services to the closest practical supplier - taxis or mileage.</a:t>
            </a:r>
          </a:p>
          <a:p>
            <a:pPr eaLnBrk="1" hangingPunct="1">
              <a:buFont typeface="Wingdings" pitchFamily="2" charset="2"/>
              <a:buNone/>
              <a:defRPr/>
            </a:pPr>
            <a:r>
              <a:rPr lang="en-US" altLang="en-US" sz="1800" dirty="0" smtClean="0"/>
              <a:t>    </a:t>
            </a:r>
          </a:p>
          <a:p>
            <a:pPr eaLnBrk="1" hangingPunct="1">
              <a:defRPr/>
            </a:pPr>
            <a:r>
              <a:rPr lang="en-US" altLang="en-US" sz="1800" dirty="0" smtClean="0"/>
              <a:t>Booked Car Scheme (BCS) is available to all entitled persons aged 80 years of age or over.  </a:t>
            </a:r>
            <a:r>
              <a:rPr lang="en-US" sz="1800" dirty="0" smtClean="0"/>
              <a:t>Health </a:t>
            </a:r>
            <a:r>
              <a:rPr lang="en-US" sz="1800" dirty="0"/>
              <a:t>providers can arrange transport under the Booked Car Scheme on behalf of a DVA client by phone, fax, email or through the online transport booking system.</a:t>
            </a:r>
            <a:endParaRPr lang="en-US" altLang="en-US" sz="1800" dirty="0" smtClean="0"/>
          </a:p>
          <a:p>
            <a:pPr marL="0" indent="0" eaLnBrk="1" hangingPunct="1">
              <a:buFont typeface="Wingdings" pitchFamily="2" charset="2"/>
              <a:buNone/>
              <a:defRPr/>
            </a:pPr>
            <a:endParaRPr lang="en-US" altLang="en-US" sz="1800" dirty="0" smtClean="0"/>
          </a:p>
          <a:p>
            <a:pPr marL="0" indent="0" eaLnBrk="1" hangingPunct="1">
              <a:buFont typeface="Wingdings" pitchFamily="2" charset="2"/>
              <a:buNone/>
              <a:defRPr/>
            </a:pPr>
            <a:r>
              <a:rPr lang="en-US" altLang="en-US" sz="1800" dirty="0" smtClean="0"/>
              <a:t>Details online at:</a:t>
            </a:r>
          </a:p>
          <a:p>
            <a:pPr marL="0" indent="0">
              <a:buNone/>
            </a:pPr>
            <a:r>
              <a:rPr lang="en-US" sz="1600" u="sng" dirty="0">
                <a:hlinkClick r:id="rId4"/>
              </a:rPr>
              <a:t>http://</a:t>
            </a:r>
            <a:r>
              <a:rPr lang="en-US" sz="1600" u="sng" dirty="0" smtClean="0">
                <a:hlinkClick r:id="rId4"/>
              </a:rPr>
              <a:t>www.dva.gov.au/providers/provider-programs/travel-treatment</a:t>
            </a:r>
            <a:endParaRPr lang="en-US" sz="1600" u="sng" dirty="0" smtClean="0"/>
          </a:p>
          <a:p>
            <a:pPr marL="0" indent="0">
              <a:buNone/>
            </a:pPr>
            <a:endParaRPr lang="en-US" sz="1600" dirty="0"/>
          </a:p>
        </p:txBody>
      </p:sp>
      <p:graphicFrame>
        <p:nvGraphicFramePr>
          <p:cNvPr id="64516" name="Object 4"/>
          <p:cNvGraphicFramePr>
            <a:graphicFrameLocks noChangeAspect="1"/>
          </p:cNvGraphicFramePr>
          <p:nvPr/>
        </p:nvGraphicFramePr>
        <p:xfrm>
          <a:off x="7164388" y="477838"/>
          <a:ext cx="1376362" cy="1079500"/>
        </p:xfrm>
        <a:graphic>
          <a:graphicData uri="http://schemas.openxmlformats.org/presentationml/2006/ole">
            <mc:AlternateContent xmlns:mc="http://schemas.openxmlformats.org/markup-compatibility/2006">
              <mc:Choice xmlns:v="urn:schemas-microsoft-com:vml" Requires="v">
                <p:oleObj spid="_x0000_s64551" name="Clip" r:id="rId5" imgW="5249863" imgH="4114800" progId="MS_ClipArt_Gallery.2">
                  <p:embed/>
                </p:oleObj>
              </mc:Choice>
              <mc:Fallback>
                <p:oleObj name="Clip" r:id="rId5" imgW="5249863" imgH="4114800"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477838"/>
                        <a:ext cx="13763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31913" y="387350"/>
            <a:ext cx="8316912" cy="1143000"/>
          </a:xfrm>
        </p:spPr>
        <p:txBody>
          <a:bodyPr/>
          <a:lstStyle/>
          <a:p>
            <a:pPr eaLnBrk="1" hangingPunct="1"/>
            <a:r>
              <a:rPr lang="en-AU" altLang="en-US" sz="3200" smtClean="0">
                <a:latin typeface="Verdana" panose="020B0604030504040204" pitchFamily="34" charset="0"/>
              </a:rPr>
              <a:t>MGF </a:t>
            </a:r>
            <a:br>
              <a:rPr lang="en-AU" altLang="en-US" sz="3200" smtClean="0">
                <a:latin typeface="Verdana" panose="020B0604030504040204" pitchFamily="34" charset="0"/>
              </a:rPr>
            </a:br>
            <a:r>
              <a:rPr lang="en-AU" altLang="en-US" sz="3200" smtClean="0">
                <a:latin typeface="Verdana" panose="020B0604030504040204" pitchFamily="34" charset="0"/>
              </a:rPr>
              <a:t>COMPLICATIONS &amp; DIFFICULTIES</a:t>
            </a:r>
            <a:endParaRPr lang="en-AU" altLang="en-US" sz="4800" smtClean="0">
              <a:latin typeface="Verdana" panose="020B0604030504040204" pitchFamily="34" charset="0"/>
            </a:endParaRPr>
          </a:p>
        </p:txBody>
      </p:sp>
      <p:sp>
        <p:nvSpPr>
          <p:cNvPr id="112643" name="Rectangle 3"/>
          <p:cNvSpPr>
            <a:spLocks noGrp="1" noChangeArrowheads="1"/>
          </p:cNvSpPr>
          <p:nvPr>
            <p:ph type="body" idx="1"/>
          </p:nvPr>
        </p:nvSpPr>
        <p:spPr>
          <a:xfrm>
            <a:off x="1331913" y="1628775"/>
            <a:ext cx="7416800" cy="3529013"/>
          </a:xfrm>
        </p:spPr>
        <p:txBody>
          <a:bodyPr/>
          <a:lstStyle/>
          <a:p>
            <a:pPr eaLnBrk="1" hangingPunct="1">
              <a:lnSpc>
                <a:spcPct val="80000"/>
              </a:lnSpc>
              <a:buFont typeface="Wingdings" panose="05000000000000000000" pitchFamily="2" charset="2"/>
              <a:buNone/>
              <a:defRPr/>
            </a:pPr>
            <a:r>
              <a:rPr lang="en-AU" altLang="en-US" sz="2000" dirty="0" smtClean="0"/>
              <a:t>What if:</a:t>
            </a:r>
          </a:p>
          <a:p>
            <a:pPr marL="0" indent="0" eaLnBrk="1" hangingPunct="1">
              <a:lnSpc>
                <a:spcPct val="80000"/>
              </a:lnSpc>
              <a:buFont typeface="Wingdings" panose="05000000000000000000" pitchFamily="2" charset="2"/>
              <a:buNone/>
              <a:defRPr/>
            </a:pPr>
            <a:endParaRPr lang="en-AU" altLang="en-US" sz="1400" dirty="0" smtClean="0"/>
          </a:p>
          <a:p>
            <a:pPr marL="0" indent="0" eaLnBrk="1" hangingPunct="1">
              <a:buFont typeface="Wingdings" panose="05000000000000000000" pitchFamily="2" charset="2"/>
              <a:buNone/>
              <a:defRPr/>
            </a:pPr>
            <a:r>
              <a:rPr lang="en-AU" altLang="en-US" sz="1800" dirty="0"/>
              <a:t>The </a:t>
            </a:r>
            <a:r>
              <a:rPr lang="en-AU" altLang="en-US" sz="1800" dirty="0" smtClean="0"/>
              <a:t>information provided in the D0688 form is </a:t>
            </a:r>
            <a:r>
              <a:rPr lang="en-AU" altLang="en-US" sz="1800" dirty="0" smtClean="0"/>
              <a:t>incomplete or unclear:</a:t>
            </a:r>
            <a:endParaRPr lang="en-AU" altLang="en-US" sz="1800" dirty="0"/>
          </a:p>
          <a:p>
            <a:pPr lvl="1" eaLnBrk="1" hangingPunct="1">
              <a:buClr>
                <a:srgbClr val="006666"/>
              </a:buClr>
              <a:buSzPct val="100000"/>
              <a:buFont typeface="Arial" panose="020B0604020202020204" pitchFamily="34" charset="0"/>
              <a:buChar char="•"/>
              <a:defRPr/>
            </a:pPr>
            <a:r>
              <a:rPr lang="en-AU" altLang="en-US" sz="1600" dirty="0" smtClean="0"/>
              <a:t>Supplier must contact the assessing health provider for </a:t>
            </a:r>
            <a:r>
              <a:rPr lang="en-AU" altLang="en-US" sz="1600" dirty="0" smtClean="0"/>
              <a:t>clarification.</a:t>
            </a:r>
            <a:endParaRPr lang="en-AU" altLang="en-US" sz="1600" dirty="0" smtClean="0"/>
          </a:p>
          <a:p>
            <a:pPr lvl="1" eaLnBrk="1" hangingPunct="1">
              <a:buClr>
                <a:srgbClr val="006666"/>
              </a:buClr>
              <a:buSzPct val="100000"/>
              <a:buFont typeface="Arial" panose="020B0604020202020204" pitchFamily="34" charset="0"/>
              <a:buChar char="•"/>
              <a:defRPr/>
            </a:pPr>
            <a:r>
              <a:rPr lang="en-AU" altLang="en-US" sz="1600" dirty="0" smtClean="0"/>
              <a:t>Additional details must be received verbally or via </a:t>
            </a:r>
            <a:r>
              <a:rPr lang="en-AU" altLang="en-US" sz="1600" dirty="0" smtClean="0"/>
              <a:t>fax/email.</a:t>
            </a:r>
            <a:endParaRPr lang="en-AU" altLang="en-US" sz="1800" dirty="0"/>
          </a:p>
          <a:p>
            <a:pPr marL="0" indent="0" eaLnBrk="1" hangingPunct="1">
              <a:lnSpc>
                <a:spcPct val="80000"/>
              </a:lnSpc>
              <a:buClr>
                <a:schemeClr val="tx1"/>
              </a:buClr>
              <a:buFont typeface="Wingdings" panose="05000000000000000000" pitchFamily="2" charset="2"/>
              <a:buNone/>
              <a:defRPr/>
            </a:pPr>
            <a:endParaRPr lang="en-AU" altLang="en-US" sz="1800" dirty="0" smtClean="0"/>
          </a:p>
          <a:p>
            <a:pPr marL="0" indent="0" eaLnBrk="1" hangingPunct="1">
              <a:lnSpc>
                <a:spcPct val="80000"/>
              </a:lnSpc>
              <a:buClr>
                <a:schemeClr val="tx1"/>
              </a:buClr>
              <a:buFont typeface="Wingdings" panose="05000000000000000000" pitchFamily="2" charset="2"/>
              <a:buNone/>
              <a:defRPr/>
            </a:pPr>
            <a:r>
              <a:rPr lang="en-AU" altLang="en-US" sz="1800" dirty="0" smtClean="0"/>
              <a:t>MGF services assessed as suitable were not prescribed:</a:t>
            </a:r>
          </a:p>
          <a:p>
            <a:pPr lvl="1" eaLnBrk="1" hangingPunct="1">
              <a:lnSpc>
                <a:spcPct val="80000"/>
              </a:lnSpc>
              <a:buClr>
                <a:srgbClr val="006666"/>
              </a:buClr>
              <a:buSzPct val="100000"/>
              <a:buFont typeface="Arial" panose="020B0604020202020204" pitchFamily="34" charset="0"/>
              <a:buChar char="•"/>
              <a:defRPr/>
            </a:pPr>
            <a:r>
              <a:rPr lang="en-AU" altLang="en-US" sz="1600" dirty="0" smtClean="0"/>
              <a:t>Supplier must contact the assessing health provider to </a:t>
            </a:r>
            <a:r>
              <a:rPr lang="en-AU" altLang="en-US" sz="1600" dirty="0" smtClean="0"/>
              <a:t>discuss.</a:t>
            </a:r>
            <a:endParaRPr lang="en-AU" altLang="en-US" sz="1600" dirty="0" smtClean="0"/>
          </a:p>
          <a:p>
            <a:pPr lvl="1" eaLnBrk="1" hangingPunct="1">
              <a:lnSpc>
                <a:spcPct val="80000"/>
              </a:lnSpc>
              <a:buClr>
                <a:srgbClr val="006666"/>
              </a:buClr>
              <a:buSzPct val="100000"/>
              <a:buFont typeface="Arial" panose="020B0604020202020204" pitchFamily="34" charset="0"/>
              <a:buChar char="•"/>
              <a:defRPr/>
            </a:pPr>
            <a:r>
              <a:rPr lang="en-AU" altLang="en-US" sz="1600" dirty="0" smtClean="0"/>
              <a:t>Variations must be recorded on the script, signed and </a:t>
            </a:r>
            <a:r>
              <a:rPr lang="en-AU" altLang="en-US" sz="1600" dirty="0" smtClean="0"/>
              <a:t>dated. </a:t>
            </a:r>
            <a:endParaRPr lang="en-AU" altLang="en-US" sz="1600" dirty="0" smtClean="0"/>
          </a:p>
          <a:p>
            <a:pPr marL="457200" lvl="1" indent="0" eaLnBrk="1" hangingPunct="1">
              <a:lnSpc>
                <a:spcPct val="80000"/>
              </a:lnSpc>
              <a:buClr>
                <a:schemeClr val="tx1"/>
              </a:buClr>
              <a:buFont typeface="Wingdings" panose="05000000000000000000" pitchFamily="2" charset="2"/>
              <a:buNone/>
              <a:defRPr/>
            </a:pPr>
            <a:endParaRPr lang="en-AU" altLang="en-US" sz="1400" dirty="0" smtClean="0"/>
          </a:p>
          <a:p>
            <a:pPr marL="0" indent="0" eaLnBrk="1" hangingPunct="1">
              <a:lnSpc>
                <a:spcPct val="80000"/>
              </a:lnSpc>
              <a:buClr>
                <a:schemeClr val="tx1"/>
              </a:buClr>
              <a:buFont typeface="Wingdings" panose="05000000000000000000" pitchFamily="2" charset="2"/>
              <a:buNone/>
              <a:defRPr/>
            </a:pPr>
            <a:r>
              <a:rPr lang="en-AU" altLang="en-US" sz="1800" dirty="0" smtClean="0"/>
              <a:t>The entitled person changes their mind:</a:t>
            </a:r>
          </a:p>
          <a:p>
            <a:pPr lvl="1" eaLnBrk="1" hangingPunct="1">
              <a:lnSpc>
                <a:spcPct val="80000"/>
              </a:lnSpc>
              <a:buClr>
                <a:srgbClr val="006666"/>
              </a:buClr>
              <a:buSzPct val="100000"/>
              <a:buFont typeface="Arial" panose="020B0604020202020204" pitchFamily="34" charset="0"/>
              <a:buChar char="•"/>
              <a:defRPr/>
            </a:pPr>
            <a:r>
              <a:rPr lang="en-AU" altLang="en-US" sz="1600" dirty="0" smtClean="0"/>
              <a:t>Entitled person has financial responsibility for </a:t>
            </a:r>
            <a:r>
              <a:rPr lang="en-AU" altLang="en-US" sz="1600" dirty="0" smtClean="0"/>
              <a:t>costs.</a:t>
            </a:r>
            <a:endParaRPr lang="en-AU" altLang="en-US" sz="1600" dirty="0" smtClean="0"/>
          </a:p>
          <a:p>
            <a:pPr marL="457200" lvl="1" indent="0" eaLnBrk="1" hangingPunct="1">
              <a:lnSpc>
                <a:spcPct val="80000"/>
              </a:lnSpc>
              <a:buClr>
                <a:schemeClr val="tx1"/>
              </a:buClr>
              <a:buFont typeface="Wingdings" panose="05000000000000000000" pitchFamily="2" charset="2"/>
              <a:buNone/>
              <a:defRPr/>
            </a:pPr>
            <a:endParaRPr lang="en-AU" altLang="en-US" sz="1400" dirty="0" smtClean="0">
              <a:solidFill>
                <a:schemeClr val="tx2"/>
              </a:solidFill>
            </a:endParaRPr>
          </a:p>
          <a:p>
            <a:pPr marL="0" indent="0" eaLnBrk="1" hangingPunct="1">
              <a:lnSpc>
                <a:spcPct val="80000"/>
              </a:lnSpc>
              <a:buClr>
                <a:schemeClr val="tx1"/>
              </a:buClr>
              <a:buFont typeface="Wingdings" panose="05000000000000000000" pitchFamily="2" charset="2"/>
              <a:buNone/>
              <a:defRPr/>
            </a:pPr>
            <a:endParaRPr lang="en-AU" altLang="en-US" sz="1700" dirty="0" smtClean="0"/>
          </a:p>
        </p:txBody>
      </p:sp>
      <p:sp>
        <p:nvSpPr>
          <p:cNvPr id="66564" name="TextBox 1"/>
          <p:cNvSpPr txBox="1">
            <a:spLocks noChangeArrowheads="1"/>
          </p:cNvSpPr>
          <p:nvPr/>
        </p:nvSpPr>
        <p:spPr bwMode="auto">
          <a:xfrm>
            <a:off x="1339850" y="5516563"/>
            <a:ext cx="7408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0" lvl="1">
              <a:spcBef>
                <a:spcPct val="0"/>
              </a:spcBef>
              <a:buClrTx/>
              <a:buSzTx/>
              <a:buFontTx/>
              <a:buNone/>
            </a:pPr>
            <a:r>
              <a:rPr lang="en-AU" altLang="en-US" sz="1800" i="1" dirty="0" smtClean="0"/>
              <a:t>Note: Maintain </a:t>
            </a:r>
            <a:r>
              <a:rPr lang="en-AU" altLang="en-US" sz="1800" i="1" dirty="0"/>
              <a:t>adequate records to support any changes, additional information or </a:t>
            </a:r>
            <a:r>
              <a:rPr lang="en-AU" altLang="en-US" sz="1800" i="1" dirty="0" smtClean="0"/>
              <a:t>discrepancies.  </a:t>
            </a:r>
            <a:endParaRPr lang="en-AU" altLang="en-US" sz="1800" i="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31913" y="763588"/>
            <a:ext cx="7313612" cy="720725"/>
          </a:xfrm>
        </p:spPr>
        <p:txBody>
          <a:bodyPr/>
          <a:lstStyle/>
          <a:p>
            <a:pPr eaLnBrk="1" hangingPunct="1"/>
            <a:r>
              <a:rPr lang="en-AU" altLang="en-US" sz="3200" smtClean="0">
                <a:latin typeface="Verdana" panose="020B0604030504040204" pitchFamily="34" charset="0"/>
              </a:rPr>
              <a:t>MEDICAL GRADE FOOTWEAR</a:t>
            </a:r>
            <a:endParaRPr lang="en-AU" altLang="en-US" sz="2800" smtClean="0">
              <a:latin typeface="Verdana" panose="020B0604030504040204" pitchFamily="34" charset="0"/>
            </a:endParaRPr>
          </a:p>
        </p:txBody>
      </p:sp>
      <p:sp>
        <p:nvSpPr>
          <p:cNvPr id="68611" name="Rectangle 3"/>
          <p:cNvSpPr>
            <a:spLocks noGrp="1" noChangeArrowheads="1"/>
          </p:cNvSpPr>
          <p:nvPr>
            <p:ph type="body" idx="1"/>
          </p:nvPr>
        </p:nvSpPr>
        <p:spPr>
          <a:xfrm>
            <a:off x="971600" y="2204864"/>
            <a:ext cx="7416800" cy="2824163"/>
          </a:xfrm>
        </p:spPr>
        <p:txBody>
          <a:bodyPr/>
          <a:lstStyle/>
          <a:p>
            <a:pPr algn="ctr" eaLnBrk="1" hangingPunct="1">
              <a:buFont typeface="Wingdings" panose="05000000000000000000" pitchFamily="2" charset="2"/>
              <a:buNone/>
            </a:pPr>
            <a:r>
              <a:rPr lang="en-US" altLang="en-US" sz="3600" dirty="0" smtClean="0">
                <a:solidFill>
                  <a:srgbClr val="006666"/>
                </a:solidFill>
                <a:latin typeface="Footlight MT Light" panose="0204060206030A020304" pitchFamily="18" charset="0"/>
              </a:rPr>
              <a:t>Thank you </a:t>
            </a:r>
          </a:p>
          <a:p>
            <a:pPr algn="ctr" eaLnBrk="1" hangingPunct="1">
              <a:buFont typeface="Wingdings" panose="05000000000000000000" pitchFamily="2" charset="2"/>
              <a:buNone/>
            </a:pPr>
            <a:r>
              <a:rPr lang="en-US" altLang="en-US" sz="1200" dirty="0" smtClean="0"/>
              <a:t>       </a:t>
            </a:r>
          </a:p>
          <a:p>
            <a:pPr algn="ctr" eaLnBrk="1" hangingPunct="1">
              <a:buFont typeface="Wingdings" panose="05000000000000000000" pitchFamily="2" charset="2"/>
              <a:buNone/>
            </a:pPr>
            <a:r>
              <a:rPr lang="en-US" altLang="en-US" sz="1800" dirty="0" smtClean="0"/>
              <a:t>This completes the on line training.</a:t>
            </a:r>
          </a:p>
          <a:p>
            <a:pPr algn="ctr" eaLnBrk="1" hangingPunct="1">
              <a:buFont typeface="Wingdings" panose="05000000000000000000" pitchFamily="2" charset="2"/>
              <a:buNone/>
            </a:pPr>
            <a:r>
              <a:rPr lang="en-US" altLang="en-US" sz="1800" dirty="0" smtClean="0"/>
              <a:t>Should you have further questions about MGF </a:t>
            </a:r>
          </a:p>
          <a:p>
            <a:pPr algn="ctr" eaLnBrk="1" hangingPunct="1">
              <a:buFont typeface="Wingdings" panose="05000000000000000000" pitchFamily="2" charset="2"/>
              <a:buNone/>
            </a:pPr>
            <a:r>
              <a:rPr lang="en-US" altLang="en-US" sz="1800" dirty="0" smtClean="0"/>
              <a:t>or the content of this presentation please contact  </a:t>
            </a:r>
          </a:p>
          <a:p>
            <a:pPr algn="ctr" eaLnBrk="1" hangingPunct="1">
              <a:buFont typeface="Wingdings" panose="05000000000000000000" pitchFamily="2" charset="2"/>
              <a:buNone/>
            </a:pPr>
            <a:r>
              <a:rPr lang="en-AU" altLang="en-US" sz="1800" dirty="0" smtClean="0"/>
              <a:t>DVA Health Provider Line</a:t>
            </a:r>
          </a:p>
          <a:p>
            <a:pPr algn="ctr" eaLnBrk="1" hangingPunct="1">
              <a:buFont typeface="Wingdings" panose="05000000000000000000" pitchFamily="2" charset="2"/>
              <a:buNone/>
            </a:pPr>
            <a:endParaRPr lang="en-AU" altLang="en-US" sz="1800" dirty="0" smtClean="0"/>
          </a:p>
          <a:p>
            <a:pPr algn="ctr" eaLnBrk="1" hangingPunct="1">
              <a:buFont typeface="Wingdings" panose="05000000000000000000" pitchFamily="2" charset="2"/>
              <a:buNone/>
            </a:pPr>
            <a:endParaRPr lang="en-AU" altLang="en-US" sz="1800" i="1"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68425" y="333375"/>
            <a:ext cx="7775575" cy="1223963"/>
          </a:xfrm>
        </p:spPr>
        <p:txBody>
          <a:bodyPr/>
          <a:lstStyle/>
          <a:p>
            <a:pPr eaLnBrk="1" hangingPunct="1"/>
            <a:r>
              <a:rPr lang="en-AU" altLang="en-US" sz="3200" smtClean="0">
                <a:latin typeface="Verdana" panose="020B0604030504040204" pitchFamily="34" charset="0"/>
              </a:rPr>
              <a:t>MEDICAL GRADE FOOTWEAR                                                   CONTACT NUMBERS</a:t>
            </a:r>
          </a:p>
        </p:txBody>
      </p:sp>
      <p:sp>
        <p:nvSpPr>
          <p:cNvPr id="70659" name="Rectangle 3"/>
          <p:cNvSpPr>
            <a:spLocks noGrp="1" noChangeArrowheads="1"/>
          </p:cNvSpPr>
          <p:nvPr>
            <p:ph type="body" idx="1"/>
          </p:nvPr>
        </p:nvSpPr>
        <p:spPr>
          <a:xfrm>
            <a:off x="1368425" y="1701800"/>
            <a:ext cx="7164388" cy="4895850"/>
          </a:xfrm>
        </p:spPr>
        <p:txBody>
          <a:bodyPr/>
          <a:lstStyle/>
          <a:p>
            <a:pPr eaLnBrk="1" hangingPunct="1">
              <a:buFont typeface="Wingdings" panose="05000000000000000000" pitchFamily="2" charset="2"/>
              <a:buNone/>
            </a:pPr>
            <a:r>
              <a:rPr lang="en-AU" altLang="en-US" sz="2800" dirty="0" smtClean="0"/>
              <a:t>DVA Health Provider Line</a:t>
            </a:r>
          </a:p>
          <a:p>
            <a:pPr lvl="1" eaLnBrk="1" hangingPunct="1"/>
            <a:r>
              <a:rPr lang="en-AU" altLang="en-US" dirty="0" smtClean="0"/>
              <a:t>1300 550 457 (metro)</a:t>
            </a:r>
          </a:p>
          <a:p>
            <a:pPr lvl="1" eaLnBrk="1" hangingPunct="1"/>
            <a:r>
              <a:rPr lang="en-AU" altLang="en-US" dirty="0" smtClean="0"/>
              <a:t>1800 550 457 (regional)</a:t>
            </a:r>
          </a:p>
          <a:p>
            <a:pPr lvl="1" eaLnBrk="1" hangingPunct="1">
              <a:buFont typeface="Wingdings" panose="05000000000000000000" pitchFamily="2" charset="2"/>
              <a:buNone/>
            </a:pPr>
            <a:endParaRPr lang="en-US" altLang="en-US" dirty="0" smtClean="0"/>
          </a:p>
          <a:p>
            <a:pPr lvl="1" eaLnBrk="1" hangingPunct="1">
              <a:buFont typeface="Wingdings" panose="05000000000000000000" pitchFamily="2" charset="2"/>
              <a:buNone/>
            </a:pPr>
            <a:r>
              <a:rPr lang="en-US" altLang="en-US" dirty="0" smtClean="0"/>
              <a:t>Press</a:t>
            </a:r>
            <a:endParaRPr lang="en-AU" altLang="en-US" dirty="0" smtClean="0"/>
          </a:p>
          <a:p>
            <a:pPr lvl="1" eaLnBrk="1" hangingPunct="1">
              <a:spcBef>
                <a:spcPct val="10000"/>
              </a:spcBef>
            </a:pPr>
            <a:r>
              <a:rPr lang="en-AU" altLang="en-US" b="1" dirty="0" smtClean="0">
                <a:solidFill>
                  <a:srgbClr val="FF3300"/>
                </a:solidFill>
              </a:rPr>
              <a:t>Option 1</a:t>
            </a:r>
            <a:r>
              <a:rPr lang="en-AU" altLang="en-US" dirty="0" smtClean="0"/>
              <a:t> </a:t>
            </a:r>
            <a:r>
              <a:rPr lang="en-AU" altLang="en-US" sz="2000" dirty="0" smtClean="0"/>
              <a:t>for RAP (aids and appliances &amp; medical grade footwear)</a:t>
            </a:r>
          </a:p>
          <a:p>
            <a:pPr lvl="1" eaLnBrk="1" hangingPunct="1">
              <a:spcBef>
                <a:spcPct val="10000"/>
              </a:spcBef>
              <a:buFont typeface="Wingdings" panose="05000000000000000000" pitchFamily="2" charset="2"/>
              <a:buNone/>
            </a:pPr>
            <a:endParaRPr lang="en-AU" altLang="en-US" dirty="0" smtClean="0"/>
          </a:p>
          <a:p>
            <a:pPr eaLnBrk="1" hangingPunct="1">
              <a:buFont typeface="Wingdings" panose="05000000000000000000" pitchFamily="2" charset="2"/>
              <a:buNone/>
            </a:pPr>
            <a:r>
              <a:rPr lang="en-AU" altLang="en-US" dirty="0" smtClean="0"/>
              <a:t>		</a:t>
            </a:r>
          </a:p>
          <a:p>
            <a:pPr eaLnBrk="1" hangingPunct="1">
              <a:buFont typeface="Wingdings" panose="05000000000000000000" pitchFamily="2" charset="2"/>
              <a:buNone/>
            </a:pPr>
            <a:endParaRPr lang="en-AU" alt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58888" y="817563"/>
            <a:ext cx="5513387" cy="74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US" altLang="en-US" sz="3200">
                <a:solidFill>
                  <a:schemeClr val="hlink"/>
                </a:solidFill>
              </a:rPr>
              <a:t>WHO IS ELIGIBLE</a:t>
            </a:r>
          </a:p>
        </p:txBody>
      </p:sp>
      <p:sp>
        <p:nvSpPr>
          <p:cNvPr id="14339" name="Rectangle 3"/>
          <p:cNvSpPr>
            <a:spLocks noChangeArrowheads="1"/>
          </p:cNvSpPr>
          <p:nvPr/>
        </p:nvSpPr>
        <p:spPr bwMode="auto">
          <a:xfrm>
            <a:off x="1476375" y="1531938"/>
            <a:ext cx="7134225" cy="326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defRPr/>
            </a:pPr>
            <a:endParaRPr lang="en-US" altLang="en-US" sz="2500" dirty="0" smtClean="0"/>
          </a:p>
          <a:p>
            <a:pPr eaLnBrk="1" hangingPunct="1">
              <a:defRPr/>
            </a:pPr>
            <a:r>
              <a:rPr lang="en-US" altLang="en-US" sz="2400" dirty="0" smtClean="0"/>
              <a:t>Gold Card Holders</a:t>
            </a:r>
            <a:r>
              <a:rPr lang="en-US" altLang="en-US" sz="2500" dirty="0" smtClean="0"/>
              <a:t> - </a:t>
            </a:r>
            <a:r>
              <a:rPr lang="en-US" altLang="en-US" sz="2000" dirty="0" smtClean="0"/>
              <a:t>full range of treatment (footwear supplied where clinically necessary)</a:t>
            </a:r>
          </a:p>
          <a:p>
            <a:pPr eaLnBrk="1" hangingPunct="1">
              <a:buFont typeface="Wingdings" panose="05000000000000000000" pitchFamily="2" charset="2"/>
              <a:buNone/>
              <a:defRPr/>
            </a:pPr>
            <a:endParaRPr lang="en-US" altLang="en-US" sz="2000" dirty="0" smtClean="0"/>
          </a:p>
          <a:p>
            <a:pPr eaLnBrk="1" hangingPunct="1">
              <a:defRPr/>
            </a:pPr>
            <a:r>
              <a:rPr lang="en-US" altLang="en-US" sz="2400" dirty="0" smtClean="0"/>
              <a:t>White Card Holders</a:t>
            </a:r>
            <a:r>
              <a:rPr lang="en-US" altLang="en-US" sz="2500" dirty="0" smtClean="0"/>
              <a:t> - </a:t>
            </a:r>
            <a:r>
              <a:rPr lang="en-US" altLang="en-US" sz="2000" dirty="0" smtClean="0"/>
              <a:t>full range of treatment for accepted disabilities (footwear supplied where clinically necessary for accepted disability)</a:t>
            </a:r>
          </a:p>
          <a:p>
            <a:pPr marL="0" indent="0" eaLnBrk="1" hangingPunct="1">
              <a:buFont typeface="Wingdings" panose="05000000000000000000" pitchFamily="2" charset="2"/>
              <a:buNone/>
              <a:defRPr/>
            </a:pPr>
            <a:r>
              <a:rPr lang="en-US" altLang="en-US" sz="2000" dirty="0" smtClean="0"/>
              <a:t>	</a:t>
            </a:r>
          </a:p>
        </p:txBody>
      </p:sp>
      <p:sp>
        <p:nvSpPr>
          <p:cNvPr id="10244" name="Rectangle 4"/>
          <p:cNvSpPr>
            <a:spLocks noChangeArrowheads="1"/>
          </p:cNvSpPr>
          <p:nvPr/>
        </p:nvSpPr>
        <p:spPr bwMode="auto">
          <a:xfrm>
            <a:off x="1258888" y="4581128"/>
            <a:ext cx="71278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541338" indent="-541338" eaLnBrk="1" hangingPunct="1">
              <a:spcBef>
                <a:spcPct val="0"/>
              </a:spcBef>
              <a:buClrTx/>
              <a:buSzTx/>
              <a:buFontTx/>
              <a:buNone/>
            </a:pPr>
            <a:r>
              <a:rPr lang="en-US" altLang="en-US" sz="1800" dirty="0" smtClean="0"/>
              <a:t>** 	White Card </a:t>
            </a:r>
            <a:r>
              <a:rPr lang="en-US" altLang="en-US" sz="1800" dirty="0"/>
              <a:t>H</a:t>
            </a:r>
            <a:r>
              <a:rPr lang="en-US" altLang="en-US" sz="1800" dirty="0" smtClean="0"/>
              <a:t>olders </a:t>
            </a:r>
            <a:r>
              <a:rPr lang="en-US" altLang="en-US" sz="1800" dirty="0"/>
              <a:t>need prior approval before podiatry treatment and footwear </a:t>
            </a:r>
            <a:r>
              <a:rPr lang="en-US" altLang="en-US" sz="1800" dirty="0" smtClean="0"/>
              <a:t>supply.  To check a White Card Holder’s eligibility for services contact DVA on </a:t>
            </a:r>
          </a:p>
          <a:p>
            <a:pPr marL="541338" indent="-541338" eaLnBrk="1" hangingPunct="1">
              <a:spcBef>
                <a:spcPct val="0"/>
              </a:spcBef>
              <a:buClrTx/>
              <a:buSzTx/>
              <a:buFontTx/>
              <a:buNone/>
            </a:pPr>
            <a:r>
              <a:rPr lang="en-US" altLang="en-US" sz="1800" dirty="0"/>
              <a:t>	</a:t>
            </a:r>
            <a:r>
              <a:rPr lang="en-US" altLang="en-US" sz="1800" dirty="0" smtClean="0"/>
              <a:t>1300 550 457.</a:t>
            </a:r>
          </a:p>
          <a:p>
            <a:pPr algn="ctr" eaLnBrk="1" hangingPunct="1">
              <a:spcBef>
                <a:spcPct val="0"/>
              </a:spcBef>
              <a:buClrTx/>
              <a:buSzTx/>
              <a:buFontTx/>
              <a:buNone/>
            </a:pPr>
            <a:endParaRPr lang="en-AU" altLang="en-US" sz="1800" dirty="0">
              <a:solidFill>
                <a:srgbClr val="009999"/>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331913" y="688975"/>
            <a:ext cx="7366000" cy="838200"/>
          </a:xfrm>
        </p:spPr>
        <p:txBody>
          <a:bodyPr/>
          <a:lstStyle/>
          <a:p>
            <a:pPr eaLnBrk="1" hangingPunct="1"/>
            <a:r>
              <a:rPr lang="en-AU" altLang="en-US" sz="3200" smtClean="0">
                <a:latin typeface="Verdana" panose="020B0604030504040204" pitchFamily="34" charset="0"/>
              </a:rPr>
              <a:t>THE CARDS</a:t>
            </a:r>
            <a:r>
              <a:rPr lang="en-AU" altLang="en-US" sz="3200" smtClean="0">
                <a:latin typeface="Impact" panose="020B0806030902050204" pitchFamily="34" charset="0"/>
              </a:rPr>
              <a:t> </a:t>
            </a:r>
            <a:endParaRPr lang="en-AU" altLang="en-US" sz="2000" smtClean="0">
              <a:latin typeface="Verdana" panose="020B0604030504040204" pitchFamily="34" charset="0"/>
            </a:endParaRPr>
          </a:p>
        </p:txBody>
      </p:sp>
      <p:sp>
        <p:nvSpPr>
          <p:cNvPr id="12291" name="Text Box 3"/>
          <p:cNvSpPr txBox="1">
            <a:spLocks noChangeArrowheads="1"/>
          </p:cNvSpPr>
          <p:nvPr/>
        </p:nvSpPr>
        <p:spPr bwMode="auto">
          <a:xfrm>
            <a:off x="2843213" y="1341438"/>
            <a:ext cx="5761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2800">
              <a:latin typeface="Comic Sans MS" panose="030F0702030302020204" pitchFamily="66" charset="0"/>
            </a:endParaRPr>
          </a:p>
        </p:txBody>
      </p:sp>
      <p:sp>
        <p:nvSpPr>
          <p:cNvPr id="16388" name="Text Box 5"/>
          <p:cNvSpPr txBox="1">
            <a:spLocks noChangeArrowheads="1"/>
          </p:cNvSpPr>
          <p:nvPr/>
        </p:nvSpPr>
        <p:spPr bwMode="auto">
          <a:xfrm>
            <a:off x="3492500" y="1638300"/>
            <a:ext cx="5472113"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defRPr/>
            </a:pPr>
            <a:endParaRPr lang="en-AU" altLang="en-US" sz="2400" dirty="0" smtClean="0">
              <a:latin typeface="Comic Sans MS" panose="030F0702030302020204" pitchFamily="66" charset="0"/>
            </a:endParaRPr>
          </a:p>
          <a:p>
            <a:pPr eaLnBrk="1" hangingPunct="1">
              <a:spcBef>
                <a:spcPct val="50000"/>
              </a:spcBef>
              <a:buClrTx/>
              <a:buSzTx/>
              <a:buFontTx/>
              <a:buNone/>
              <a:defRPr/>
            </a:pPr>
            <a:r>
              <a:rPr lang="en-AU" altLang="en-US" sz="2400" dirty="0" smtClean="0"/>
              <a:t>GOLD card holders assessed on basis of clinical need  </a:t>
            </a:r>
          </a:p>
          <a:p>
            <a:pPr eaLnBrk="1" hangingPunct="1">
              <a:spcBef>
                <a:spcPct val="50000"/>
              </a:spcBef>
              <a:buClrTx/>
              <a:buSzTx/>
              <a:buFontTx/>
              <a:buNone/>
              <a:defRPr/>
            </a:pPr>
            <a:endParaRPr lang="en-AU" altLang="en-US" sz="2400" dirty="0" smtClean="0"/>
          </a:p>
          <a:p>
            <a:pPr eaLnBrk="1" hangingPunct="1">
              <a:spcBef>
                <a:spcPct val="50000"/>
              </a:spcBef>
              <a:buClrTx/>
              <a:buSzTx/>
              <a:buFontTx/>
              <a:buNone/>
              <a:defRPr/>
            </a:pPr>
            <a:endParaRPr lang="en-AU" altLang="en-US" sz="2400" dirty="0" smtClean="0">
              <a:latin typeface="Comic Sans MS" panose="030F0702030302020204" pitchFamily="66" charset="0"/>
            </a:endParaRPr>
          </a:p>
          <a:p>
            <a:pPr eaLnBrk="1" hangingPunct="1">
              <a:spcBef>
                <a:spcPct val="50000"/>
              </a:spcBef>
              <a:buClrTx/>
              <a:buSzTx/>
              <a:buFontTx/>
              <a:buNone/>
              <a:defRPr/>
            </a:pPr>
            <a:r>
              <a:rPr lang="en-AU" altLang="en-US" sz="2400" dirty="0" smtClean="0"/>
              <a:t>The TPI Gold Card looks the same but references Totally &amp; Permanently Incapacitated</a:t>
            </a:r>
          </a:p>
          <a:p>
            <a:pPr eaLnBrk="1" hangingPunct="1">
              <a:spcBef>
                <a:spcPct val="50000"/>
              </a:spcBef>
              <a:buClrTx/>
              <a:buSzTx/>
              <a:buFontTx/>
              <a:buNone/>
              <a:defRPr/>
            </a:pPr>
            <a:endParaRPr lang="en-AU" altLang="en-US" sz="1600" dirty="0" smtClean="0"/>
          </a:p>
          <a:p>
            <a:pPr eaLnBrk="1" hangingPunct="1">
              <a:spcBef>
                <a:spcPct val="50000"/>
              </a:spcBef>
              <a:buClrTx/>
              <a:buSzTx/>
              <a:buFontTx/>
              <a:buNone/>
              <a:defRPr/>
            </a:pPr>
            <a:r>
              <a:rPr lang="en-AU" altLang="en-US" sz="1600" dirty="0" smtClean="0">
                <a:solidFill>
                  <a:srgbClr val="006666"/>
                </a:solidFill>
                <a:latin typeface="+mn-lt"/>
                <a:hlinkClick r:id="rId3"/>
              </a:rPr>
              <a:t>http://www.dva.gov.au/providers/dva-health-cards</a:t>
            </a:r>
            <a:endParaRPr lang="en-AU" altLang="en-US" sz="1600" dirty="0" smtClean="0">
              <a:solidFill>
                <a:srgbClr val="006666"/>
              </a:solidFill>
              <a:latin typeface="+mn-lt"/>
            </a:endParaRPr>
          </a:p>
          <a:p>
            <a:pPr eaLnBrk="1" hangingPunct="1">
              <a:spcBef>
                <a:spcPct val="50000"/>
              </a:spcBef>
              <a:buClrTx/>
              <a:buSzTx/>
              <a:buFontTx/>
              <a:buNone/>
              <a:defRPr/>
            </a:pPr>
            <a:endParaRPr lang="en-AU" altLang="en-US" sz="2400" dirty="0" smtClean="0">
              <a:latin typeface="Comic Sans MS" panose="030F0702030302020204" pitchFamily="66" charset="0"/>
            </a:endParaRPr>
          </a:p>
        </p:txBody>
      </p:sp>
      <p:pic>
        <p:nvPicPr>
          <p:cNvPr id="12293" name="Picture 6" descr="tpi_gold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246563"/>
            <a:ext cx="23764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gold_ca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133600"/>
            <a:ext cx="237648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white_card"/>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1055688" y="2205038"/>
            <a:ext cx="2646362"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5" descr="orange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4240213"/>
            <a:ext cx="264636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3702050" y="2319338"/>
            <a:ext cx="5441950"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en-AU" altLang="en-US" sz="2400" dirty="0"/>
              <a:t>WHITE card holders assessed on basis of clinical need related to a specific </a:t>
            </a:r>
            <a:r>
              <a:rPr lang="en-AU" altLang="en-US" sz="2400" u="sng" dirty="0"/>
              <a:t>Accepted Disability</a:t>
            </a:r>
            <a:r>
              <a:rPr lang="en-AU" altLang="en-US" sz="2400" dirty="0"/>
              <a:t> (AD)</a:t>
            </a:r>
          </a:p>
          <a:p>
            <a:pPr eaLnBrk="1" hangingPunct="1">
              <a:spcBef>
                <a:spcPct val="50000"/>
              </a:spcBef>
              <a:buClrTx/>
              <a:buSzTx/>
              <a:buFontTx/>
              <a:buNone/>
            </a:pPr>
            <a:endParaRPr lang="en-AU" altLang="en-US" sz="1600" dirty="0"/>
          </a:p>
          <a:p>
            <a:pPr eaLnBrk="1" hangingPunct="1">
              <a:spcBef>
                <a:spcPct val="50000"/>
              </a:spcBef>
              <a:buClrTx/>
              <a:buSzTx/>
              <a:buFont typeface="Wingdings" panose="05000000000000000000" pitchFamily="2" charset="2"/>
              <a:buNone/>
            </a:pPr>
            <a:endParaRPr lang="en-AU" altLang="en-US" sz="1600" u="sng" dirty="0"/>
          </a:p>
          <a:p>
            <a:pPr eaLnBrk="1" hangingPunct="1">
              <a:spcBef>
                <a:spcPct val="50000"/>
              </a:spcBef>
              <a:buFontTx/>
              <a:buNone/>
            </a:pPr>
            <a:r>
              <a:rPr lang="en-AU" altLang="en-US" sz="2400" u="sng" dirty="0"/>
              <a:t>No eligibility</a:t>
            </a:r>
            <a:r>
              <a:rPr lang="en-AU" altLang="en-US" sz="2400" dirty="0"/>
              <a:t> for RAP items</a:t>
            </a:r>
          </a:p>
          <a:p>
            <a:pPr eaLnBrk="1" hangingPunct="1">
              <a:spcBef>
                <a:spcPct val="0"/>
              </a:spcBef>
              <a:buFontTx/>
              <a:buNone/>
            </a:pPr>
            <a:r>
              <a:rPr lang="en-AU" altLang="en-US" sz="2400" dirty="0"/>
              <a:t>Pharmaceuticals ONLY </a:t>
            </a:r>
          </a:p>
          <a:p>
            <a:pPr eaLnBrk="1" hangingPunct="1">
              <a:spcBef>
                <a:spcPct val="50000"/>
              </a:spcBef>
              <a:buFontTx/>
              <a:buNone/>
            </a:pPr>
            <a:endParaRPr lang="en-AU" altLang="en-US" sz="3600" dirty="0"/>
          </a:p>
          <a:p>
            <a:pPr eaLnBrk="1" hangingPunct="1">
              <a:spcBef>
                <a:spcPct val="50000"/>
              </a:spcBef>
              <a:buClrTx/>
              <a:buSzTx/>
              <a:buFont typeface="Wingdings" panose="05000000000000000000" pitchFamily="2" charset="2"/>
              <a:buNone/>
            </a:pPr>
            <a:r>
              <a:rPr lang="en-AU" altLang="en-US" sz="1600" dirty="0">
                <a:solidFill>
                  <a:srgbClr val="006666"/>
                </a:solidFill>
                <a:hlinkClick r:id="rId5"/>
              </a:rPr>
              <a:t>http://www.dva.gov.au/providers/dva-health-cards</a:t>
            </a:r>
            <a:endParaRPr lang="en-AU" altLang="en-US" sz="1600" dirty="0">
              <a:solidFill>
                <a:srgbClr val="006666"/>
              </a:solidFill>
            </a:endParaRPr>
          </a:p>
        </p:txBody>
      </p:sp>
      <p:sp>
        <p:nvSpPr>
          <p:cNvPr id="14341" name="Rectangle 2"/>
          <p:cNvSpPr>
            <a:spLocks noGrp="1" noChangeArrowheads="1"/>
          </p:cNvSpPr>
          <p:nvPr>
            <p:ph type="title" idx="4294967295"/>
          </p:nvPr>
        </p:nvSpPr>
        <p:spPr>
          <a:xfrm>
            <a:off x="1403350" y="692150"/>
            <a:ext cx="7366000" cy="839788"/>
          </a:xfrm>
        </p:spPr>
        <p:txBody>
          <a:bodyPr/>
          <a:lstStyle/>
          <a:p>
            <a:pPr eaLnBrk="1" hangingPunct="1"/>
            <a:r>
              <a:rPr lang="en-AU" altLang="en-US" sz="3200" smtClean="0">
                <a:latin typeface="Verdana" panose="020B0604030504040204" pitchFamily="34" charset="0"/>
              </a:rPr>
              <a:t>THE CARDS cont.</a:t>
            </a:r>
            <a:r>
              <a:rPr lang="en-AU" altLang="en-US" sz="3200" smtClean="0">
                <a:latin typeface="Impact" panose="020B0806030902050204" pitchFamily="34" charset="0"/>
              </a:rPr>
              <a:t> </a:t>
            </a:r>
            <a:endParaRPr lang="en-AU" altLang="en-US" sz="2000" smtClean="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marL="0" indent="0" algn="ctr">
              <a:spcBef>
                <a:spcPts val="1200"/>
              </a:spcBef>
              <a:buFont typeface="Wingdings" panose="05000000000000000000" pitchFamily="2" charset="2"/>
              <a:buNone/>
            </a:pPr>
            <a:r>
              <a:rPr lang="en-AU" altLang="en-US" sz="3600" dirty="0" smtClean="0">
                <a:solidFill>
                  <a:schemeClr val="tx2"/>
                </a:solidFill>
              </a:rPr>
              <a:t>AN OUTLINE OF </a:t>
            </a:r>
          </a:p>
          <a:p>
            <a:pPr marL="0" indent="0" algn="ctr">
              <a:spcBef>
                <a:spcPts val="1200"/>
              </a:spcBef>
              <a:buFont typeface="Wingdings" panose="05000000000000000000" pitchFamily="2" charset="2"/>
              <a:buNone/>
            </a:pPr>
            <a:r>
              <a:rPr lang="en-AU" altLang="en-US" sz="3600" dirty="0" smtClean="0">
                <a:solidFill>
                  <a:schemeClr val="tx2"/>
                </a:solidFill>
              </a:rPr>
              <a:t>THE </a:t>
            </a:r>
          </a:p>
          <a:p>
            <a:pPr marL="0" indent="0" algn="ctr">
              <a:spcBef>
                <a:spcPts val="1200"/>
              </a:spcBef>
              <a:buFont typeface="Wingdings" panose="05000000000000000000" pitchFamily="2" charset="2"/>
              <a:buNone/>
            </a:pPr>
            <a:r>
              <a:rPr lang="en-AU" altLang="en-US" sz="3600" dirty="0" smtClean="0">
                <a:solidFill>
                  <a:schemeClr val="tx2"/>
                </a:solidFill>
              </a:rPr>
              <a:t>MEDICAL GRADE FOOTWEAR</a:t>
            </a:r>
          </a:p>
          <a:p>
            <a:pPr marL="0" indent="0" algn="ctr">
              <a:spcBef>
                <a:spcPts val="1200"/>
              </a:spcBef>
              <a:buFont typeface="Wingdings" panose="05000000000000000000" pitchFamily="2" charset="2"/>
              <a:buNone/>
            </a:pPr>
            <a:r>
              <a:rPr lang="en-AU" altLang="en-US" sz="3600" dirty="0" smtClean="0">
                <a:solidFill>
                  <a:schemeClr val="tx2"/>
                </a:solidFill>
              </a:rPr>
              <a:t>PROGRAM</a:t>
            </a:r>
            <a:endParaRPr lang="en-AU" altLang="en-US" sz="3600" strike="sngStrike" dirty="0" smtClean="0">
              <a:solidFill>
                <a:schemeClr val="tx2"/>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0013" y="333375"/>
            <a:ext cx="7313612" cy="1143000"/>
          </a:xfrm>
        </p:spPr>
        <p:txBody>
          <a:bodyPr/>
          <a:lstStyle/>
          <a:p>
            <a:pPr eaLnBrk="1" hangingPunct="1"/>
            <a:r>
              <a:rPr lang="en-AU" altLang="en-US" sz="3200" smtClean="0">
                <a:solidFill>
                  <a:srgbClr val="006666"/>
                </a:solidFill>
                <a:latin typeface="Verdana" panose="020B0604030504040204" pitchFamily="34" charset="0"/>
              </a:rPr>
              <a:t>MEDICAL GRADE FOOTWEAR (MGF)</a:t>
            </a:r>
          </a:p>
        </p:txBody>
      </p:sp>
      <p:sp>
        <p:nvSpPr>
          <p:cNvPr id="20483" name="Rectangle 3"/>
          <p:cNvSpPr>
            <a:spLocks noGrp="1" noChangeArrowheads="1"/>
          </p:cNvSpPr>
          <p:nvPr>
            <p:ph type="body" idx="1"/>
          </p:nvPr>
        </p:nvSpPr>
        <p:spPr>
          <a:xfrm>
            <a:off x="1258888" y="1917700"/>
            <a:ext cx="7705725" cy="4679950"/>
          </a:xfrm>
        </p:spPr>
        <p:txBody>
          <a:bodyPr/>
          <a:lstStyle/>
          <a:p>
            <a:pPr eaLnBrk="1" hangingPunct="1">
              <a:defRPr/>
            </a:pPr>
            <a:r>
              <a:rPr lang="en-AU" altLang="en-US" sz="2400" dirty="0" smtClean="0"/>
              <a:t>Program Aim </a:t>
            </a:r>
          </a:p>
          <a:p>
            <a:pPr marL="0" indent="0" eaLnBrk="1" hangingPunct="1">
              <a:buFont typeface="Wingdings" panose="05000000000000000000" pitchFamily="2" charset="2"/>
              <a:buNone/>
              <a:defRPr/>
            </a:pPr>
            <a:endParaRPr lang="en-AU" altLang="en-US" sz="800" dirty="0" smtClean="0"/>
          </a:p>
          <a:p>
            <a:pPr lvl="1" eaLnBrk="1" hangingPunct="1">
              <a:defRPr/>
            </a:pPr>
            <a:r>
              <a:rPr lang="en-AU" altLang="en-US" sz="2000" dirty="0" smtClean="0"/>
              <a:t>To provide MGF and related services that are of a high standard and clinically appropriate. </a:t>
            </a:r>
          </a:p>
          <a:p>
            <a:pPr marL="457200" lvl="1" indent="0" eaLnBrk="1" hangingPunct="1">
              <a:buFont typeface="Wingdings" panose="05000000000000000000" pitchFamily="2" charset="2"/>
              <a:buNone/>
              <a:defRPr/>
            </a:pPr>
            <a:endParaRPr lang="en-AU" altLang="en-US" sz="2000" dirty="0" smtClean="0"/>
          </a:p>
          <a:p>
            <a:pPr eaLnBrk="1" hangingPunct="1">
              <a:defRPr/>
            </a:pPr>
            <a:r>
              <a:rPr lang="en-AU" altLang="en-US" sz="2400" dirty="0"/>
              <a:t>Purpose of MGF Supply  </a:t>
            </a:r>
          </a:p>
          <a:p>
            <a:pPr lvl="1" eaLnBrk="1" hangingPunct="1">
              <a:defRPr/>
            </a:pPr>
            <a:r>
              <a:rPr lang="en-AU" altLang="en-US" sz="2000" dirty="0" smtClean="0"/>
              <a:t>MGF </a:t>
            </a:r>
            <a:r>
              <a:rPr lang="en-AU" altLang="en-US" sz="2000" dirty="0"/>
              <a:t>may be prescribed when readily available suitable everyday footwear cannot be used or modified for this purpose.</a:t>
            </a:r>
            <a:endParaRPr lang="en-AU" altLang="en-US" sz="2400" dirty="0">
              <a:latin typeface="Times New Roman" panose="02020603050405020304" pitchFamily="18" charset="0"/>
            </a:endParaRPr>
          </a:p>
          <a:p>
            <a:pPr marL="457200" lvl="1" indent="0" eaLnBrk="1" hangingPunct="1">
              <a:buFont typeface="Wingdings" panose="05000000000000000000" pitchFamily="2" charset="2"/>
              <a:buNone/>
              <a:defRPr/>
            </a:pPr>
            <a:endParaRPr lang="en-AU" altLang="en-US" sz="2000" dirty="0"/>
          </a:p>
          <a:p>
            <a:pPr lvl="1" eaLnBrk="1" hangingPunct="1">
              <a:defRPr/>
            </a:pPr>
            <a:endParaRPr lang="en-AU" altLang="en-US" sz="20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08113" y="1765300"/>
            <a:ext cx="7772400" cy="216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Clr>
                <a:schemeClr val="tx1"/>
              </a:buClr>
              <a:buFont typeface="Wingdings" panose="05000000000000000000" pitchFamily="2" charset="2"/>
              <a:buNone/>
            </a:pPr>
            <a:r>
              <a:rPr lang="en-AU" altLang="en-US" sz="2400" dirty="0"/>
              <a:t>Definition:	</a:t>
            </a:r>
          </a:p>
          <a:p>
            <a:pPr eaLnBrk="1" hangingPunct="1">
              <a:buClr>
                <a:schemeClr val="tx1"/>
              </a:buClr>
              <a:buFont typeface="Wingdings" panose="05000000000000000000" pitchFamily="2" charset="2"/>
              <a:buNone/>
            </a:pPr>
            <a:r>
              <a:rPr lang="en-US" altLang="en-US" sz="2400" dirty="0"/>
              <a:t>Footwear clinically prescribed to accommodate</a:t>
            </a:r>
          </a:p>
          <a:p>
            <a:pPr eaLnBrk="1" hangingPunct="1">
              <a:buClr>
                <a:schemeClr val="tx1"/>
              </a:buClr>
              <a:buFont typeface="Wingdings" panose="05000000000000000000" pitchFamily="2" charset="2"/>
              <a:buNone/>
            </a:pPr>
            <a:r>
              <a:rPr lang="en-US" altLang="en-US" sz="2400" dirty="0"/>
              <a:t>and/or correct abnormal foot and/or ankle</a:t>
            </a:r>
          </a:p>
          <a:p>
            <a:pPr eaLnBrk="1" hangingPunct="1">
              <a:buClr>
                <a:schemeClr val="tx1"/>
              </a:buClr>
              <a:buFont typeface="Wingdings" panose="05000000000000000000" pitchFamily="2" charset="2"/>
              <a:buNone/>
            </a:pPr>
            <a:r>
              <a:rPr lang="en-US" altLang="en-US" sz="2400" dirty="0"/>
              <a:t>structure or significant deformity.</a:t>
            </a:r>
            <a:endParaRPr lang="en-AU" altLang="en-US" sz="2400" dirty="0"/>
          </a:p>
        </p:txBody>
      </p:sp>
      <p:sp>
        <p:nvSpPr>
          <p:cNvPr id="19459" name="Rectangle 4"/>
          <p:cNvSpPr>
            <a:spLocks noChangeArrowheads="1"/>
          </p:cNvSpPr>
          <p:nvPr/>
        </p:nvSpPr>
        <p:spPr bwMode="auto">
          <a:xfrm>
            <a:off x="1403350" y="646113"/>
            <a:ext cx="7772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en-AU" altLang="en-US" sz="3200">
                <a:solidFill>
                  <a:srgbClr val="006666"/>
                </a:solidFill>
              </a:rPr>
              <a:t>MEDICAL GRADE FOOTWEAR</a:t>
            </a:r>
            <a:endParaRPr lang="en-AU" altLang="en-US" sz="3200">
              <a:solidFill>
                <a:srgbClr val="006666"/>
              </a:solidFill>
              <a:latin typeface="Arial" panose="020B0604020202020204" pitchFamily="34" charset="0"/>
            </a:endParaRPr>
          </a:p>
        </p:txBody>
      </p:sp>
      <p:sp>
        <p:nvSpPr>
          <p:cNvPr id="23556" name="Text Box 5"/>
          <p:cNvSpPr txBox="1">
            <a:spLocks noChangeArrowheads="1"/>
          </p:cNvSpPr>
          <p:nvPr/>
        </p:nvSpPr>
        <p:spPr bwMode="auto">
          <a:xfrm>
            <a:off x="579438" y="4049713"/>
            <a:ext cx="4814887"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defRPr/>
            </a:pPr>
            <a:r>
              <a:rPr lang="en-AU" altLang="en-US" sz="2000" dirty="0" smtClean="0"/>
              <a:t>DVA provides two types of medical grade footwear:</a:t>
            </a:r>
          </a:p>
          <a:p>
            <a:pPr marL="457200" indent="-457200">
              <a:spcBef>
                <a:spcPct val="50000"/>
              </a:spcBef>
              <a:buClrTx/>
              <a:buSzTx/>
              <a:buFontTx/>
              <a:buAutoNum type="arabicPeriod"/>
              <a:defRPr/>
            </a:pPr>
            <a:r>
              <a:rPr lang="en-AU" altLang="en-US" sz="2000" dirty="0" smtClean="0"/>
              <a:t>Ready made extra depth/width footwear</a:t>
            </a:r>
          </a:p>
          <a:p>
            <a:pPr marL="457200" indent="-457200">
              <a:spcBef>
                <a:spcPct val="50000"/>
              </a:spcBef>
              <a:buClrTx/>
              <a:buSzTx/>
              <a:buFontTx/>
              <a:buAutoNum type="arabicPeriod"/>
              <a:defRPr/>
            </a:pPr>
            <a:r>
              <a:rPr lang="en-AU" altLang="en-US" sz="2000" dirty="0" smtClean="0"/>
              <a:t>Custom made footwear</a:t>
            </a:r>
          </a:p>
          <a:p>
            <a:pPr>
              <a:spcBef>
                <a:spcPct val="50000"/>
              </a:spcBef>
              <a:buClrTx/>
              <a:buSzTx/>
              <a:buFont typeface="Wingdings" panose="05000000000000000000" pitchFamily="2" charset="2"/>
              <a:buNone/>
              <a:defRPr/>
            </a:pPr>
            <a:r>
              <a:rPr lang="en-AU" altLang="en-US" sz="2400" dirty="0" smtClean="0">
                <a:latin typeface="Times New Roman" panose="02020603050405020304" pitchFamily="18" charset="0"/>
              </a:rPr>
              <a:t> </a:t>
            </a:r>
            <a:endParaRPr lang="en-AU" altLang="en-US" sz="2800" dirty="0" smtClean="0">
              <a:latin typeface="Times New Roman" panose="02020603050405020304" pitchFamily="18" charset="0"/>
            </a:endParaRP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848100"/>
            <a:ext cx="35687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CB71D9963674F9C6DF99E887BD08E" ma:contentTypeVersion="1" ma:contentTypeDescription="Create a new document." ma:contentTypeScope="" ma:versionID="c6aee054d9a37c08e8e16eb1e0e20684">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A339E69-514A-47F5-867F-A9CF33189A27}">
  <ds:schemaRefs>
    <ds:schemaRef ds:uri="http://schemas.microsoft.com/office/2006/metadata/properties"/>
    <ds:schemaRef ds:uri="http://purl.org/dc/term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sharepoint/v3"/>
    <ds:schemaRef ds:uri="http://purl.org/dc/elements/1.1/"/>
  </ds:schemaRefs>
</ds:datastoreItem>
</file>

<file path=customXml/itemProps2.xml><?xml version="1.0" encoding="utf-8"?>
<ds:datastoreItem xmlns:ds="http://schemas.openxmlformats.org/officeDocument/2006/customXml" ds:itemID="{B83C451F-5FE0-406D-9A39-671BF7752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Eclipse</Template>
  <TotalTime>3974</TotalTime>
  <Words>2257</Words>
  <Application>Microsoft Office PowerPoint</Application>
  <PresentationFormat>On-screen Show (4:3)</PresentationFormat>
  <Paragraphs>354</Paragraphs>
  <Slides>39</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Comic Sans MS</vt:lpstr>
      <vt:lpstr>Courier New</vt:lpstr>
      <vt:lpstr>Footlight MT Light</vt:lpstr>
      <vt:lpstr>Impact</vt:lpstr>
      <vt:lpstr>Times New Roman</vt:lpstr>
      <vt:lpstr>Verdana</vt:lpstr>
      <vt:lpstr>Wingdings</vt:lpstr>
      <vt:lpstr>Eclipse</vt:lpstr>
      <vt:lpstr>Clip</vt:lpstr>
      <vt:lpstr>FOOTWEAR SUPPLIERS    ONLINE TRAINING </vt:lpstr>
      <vt:lpstr>The aim of this online training is to:</vt:lpstr>
      <vt:lpstr>REHABILITATION APPLIANCES PROGRAM (RAP)</vt:lpstr>
      <vt:lpstr>PowerPoint Presentation</vt:lpstr>
      <vt:lpstr>THE CARDS </vt:lpstr>
      <vt:lpstr>THE CARDS cont. </vt:lpstr>
      <vt:lpstr>PowerPoint Presentation</vt:lpstr>
      <vt:lpstr>MEDICAL GRADE FOOTWEAR (MGF)</vt:lpstr>
      <vt:lpstr>PowerPoint Presentation</vt:lpstr>
      <vt:lpstr>Medical Grade Footwear  READY MADE</vt:lpstr>
      <vt:lpstr>Medical Grade Footwear CUSTOM MADE</vt:lpstr>
      <vt:lpstr>MEDICAL GRADE FOOTWEAR (MGF) - Supply</vt:lpstr>
      <vt:lpstr>MEDICAL GRADE FOOTWEAR (MGF) - Assessors</vt:lpstr>
      <vt:lpstr>PowerPoint Presentation</vt:lpstr>
      <vt:lpstr>  FORM D0688  FOR MGF PRESCRIPTION &amp; SUPPLY</vt:lpstr>
      <vt:lpstr>PowerPoint Presentation</vt:lpstr>
      <vt:lpstr>PowerPoint Presentation</vt:lpstr>
      <vt:lpstr>D0688 FORM FOR MGF PRESCRIPTION &amp; SUPPLY</vt:lpstr>
      <vt:lpstr>PRIOR APPROVAL PROCESS</vt:lpstr>
      <vt:lpstr>PRIOR APPROVAL PROCESS</vt:lpstr>
      <vt:lpstr>TECHNICAL CRITERIA</vt:lpstr>
      <vt:lpstr>REFERRAL MGF FLOWCHART</vt:lpstr>
      <vt:lpstr>PowerPoint Presentation</vt:lpstr>
      <vt:lpstr>PowerPoint Presentation</vt:lpstr>
      <vt:lpstr>PowerPoint Presentation</vt:lpstr>
      <vt:lpstr>FOOTWEAR EXCLUSIONS </vt:lpstr>
      <vt:lpstr>PowerPoint Presentation</vt:lpstr>
      <vt:lpstr>PowerPoint Presentation</vt:lpstr>
      <vt:lpstr>WEBSITE LINKS</vt:lpstr>
      <vt:lpstr>PowerPoint Presentation</vt:lpstr>
      <vt:lpstr>PowerPoint Presentation</vt:lpstr>
      <vt:lpstr>PowerPoint Presentation</vt:lpstr>
      <vt:lpstr>Ready Made MGF Supply Workflow</vt:lpstr>
      <vt:lpstr>Custom Made MGF Supply Workflow</vt:lpstr>
      <vt:lpstr>PowerPoint Presentation</vt:lpstr>
      <vt:lpstr>PowerPoint Presentation</vt:lpstr>
      <vt:lpstr>MGF  COMPLICATIONS &amp; DIFFICULTIES</vt:lpstr>
      <vt:lpstr>MEDICAL GRADE FOOTWEAR</vt:lpstr>
      <vt:lpstr>MEDICAL GRADE FOOTWEAR                                                   CONTACT NUMBERS</vt:lpstr>
    </vt:vector>
  </TitlesOfParts>
  <Company>DVA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FOOTWEAR PRESCRIBERS’ WORKSHOP</dc:title>
  <dc:creator>Whitecross, Nerylie</dc:creator>
  <cp:lastModifiedBy>Wu, Alice</cp:lastModifiedBy>
  <cp:revision>349</cp:revision>
  <cp:lastPrinted>2015-02-04T21:24:59Z</cp:lastPrinted>
  <dcterms:created xsi:type="dcterms:W3CDTF">2011-05-24T01:47:33Z</dcterms:created>
  <dcterms:modified xsi:type="dcterms:W3CDTF">2016-08-04T03:54:19Z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